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notesMasterIdLst>
    <p:notesMasterId r:id="rId33"/>
  </p:notesMasterIdLst>
  <p:sldIdLst>
    <p:sldId id="716" r:id="rId2"/>
    <p:sldId id="737" r:id="rId3"/>
    <p:sldId id="690" r:id="rId4"/>
    <p:sldId id="730" r:id="rId5"/>
    <p:sldId id="740" r:id="rId6"/>
    <p:sldId id="747" r:id="rId7"/>
    <p:sldId id="748" r:id="rId8"/>
    <p:sldId id="743" r:id="rId9"/>
    <p:sldId id="745" r:id="rId10"/>
    <p:sldId id="744" r:id="rId11"/>
    <p:sldId id="256" r:id="rId12"/>
    <p:sldId id="733" r:id="rId13"/>
    <p:sldId id="732" r:id="rId14"/>
    <p:sldId id="734" r:id="rId15"/>
    <p:sldId id="741" r:id="rId16"/>
    <p:sldId id="738" r:id="rId17"/>
    <p:sldId id="739" r:id="rId18"/>
    <p:sldId id="731" r:id="rId19"/>
    <p:sldId id="742" r:id="rId20"/>
    <p:sldId id="617" r:id="rId21"/>
    <p:sldId id="692" r:id="rId22"/>
    <p:sldId id="704" r:id="rId23"/>
    <p:sldId id="703" r:id="rId24"/>
    <p:sldId id="707" r:id="rId25"/>
    <p:sldId id="708" r:id="rId26"/>
    <p:sldId id="724" r:id="rId27"/>
    <p:sldId id="725" r:id="rId28"/>
    <p:sldId id="678" r:id="rId29"/>
    <p:sldId id="736" r:id="rId30"/>
    <p:sldId id="718" r:id="rId31"/>
    <p:sldId id="74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4"/>
    <p:restoredTop sz="80556"/>
  </p:normalViewPr>
  <p:slideViewPr>
    <p:cSldViewPr snapToGrid="0" snapToObjects="1">
      <p:cViewPr varScale="1">
        <p:scale>
          <a:sx n="85" d="100"/>
          <a:sy n="85" d="100"/>
        </p:scale>
        <p:origin x="19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EB71-EE65-3A4D-A6F4-10F7A0B99D15}" type="datetimeFigureOut">
              <a:rPr lang="en-US" smtClean="0"/>
              <a:t>3/2/21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75DFE-65F6-414C-955B-5038A32B4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Inflation of 430-parsec bipolar radio bubbles in the Galactic Centre by an energetic event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right panel shows a part of the current mosaic, which has been consistently processed to give 4" resolution over 6.5 square degrees. It also has spectral information, with some false colour images of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B2 and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inset to show this. There are countless new features in this mosaic, including many new non-thermal filaments and low angular diameter shells. Isabella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Ramalla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producing a catalogue of compact objects. There'll be a public release of the image and catalogue products in 2021. Polarisation is to follow, but maybe only mention that if someone asks about it. 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inset you could also point out that the radio mini-spiral (ionised gas streams around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A*) really stands out in the image because of its distinct spectrum.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75DFE-65F6-414C-955B-5038A32B4A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33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An extremely powerful long-lived superluminal ejection from the black hole MAXI J1820+070  using </a:t>
            </a:r>
            <a:r>
              <a:rPr lang="en-GB" b="1" dirty="0" err="1"/>
              <a:t>eMERLIN</a:t>
            </a:r>
            <a:r>
              <a:rPr lang="en-GB" b="1" dirty="0"/>
              <a:t>, </a:t>
            </a:r>
            <a:r>
              <a:rPr lang="en-GB" b="1" dirty="0" err="1"/>
              <a:t>MeerKAT</a:t>
            </a:r>
            <a:r>
              <a:rPr lang="en-GB" b="1" dirty="0"/>
              <a:t> and JVLA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75DFE-65F6-414C-955B-5038A32B4A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78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791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025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6467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783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6695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4861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69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364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7065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7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2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4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8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9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07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t>3/2/21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822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skap.pbworks.org/" TargetMode="External"/><Relationship Id="rId2" Type="http://schemas.openxmlformats.org/officeDocument/2006/relationships/hyperlink" Target="http://www.emu-survey.org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://emunetwork.slack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hyperlink" Target="https://www.atnf.csiro.au/research/RACS/RACStour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earch.csiro.au/racs/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research.csiro.au/casda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87EA-9369-464C-A06E-3B3E92820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4467" y="385483"/>
            <a:ext cx="8825658" cy="2764972"/>
          </a:xfrm>
        </p:spPr>
        <p:txBody>
          <a:bodyPr/>
          <a:lstStyle/>
          <a:p>
            <a:r>
              <a:rPr lang="en-GB" dirty="0"/>
              <a:t>SKA Pathfinders and precursors</a:t>
            </a:r>
            <a:br>
              <a:rPr lang="en-GB" dirty="0"/>
            </a:br>
            <a:r>
              <a:rPr lang="en-GB" dirty="0"/>
              <a:t>- where are we now?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AA0AC-1CD4-FC49-9DFA-D11F6E4B9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3150455"/>
            <a:ext cx="7197726" cy="1405467"/>
          </a:xfrm>
        </p:spPr>
        <p:txBody>
          <a:bodyPr/>
          <a:lstStyle/>
          <a:p>
            <a:r>
              <a:rPr lang="en-US" dirty="0"/>
              <a:t>Matt Jarvis</a:t>
            </a:r>
          </a:p>
          <a:p>
            <a:r>
              <a:rPr lang="en-US" dirty="0"/>
              <a:t>University of Oxford/University of the western cape</a:t>
            </a:r>
          </a:p>
        </p:txBody>
      </p:sp>
    </p:spTree>
    <p:extLst>
      <p:ext uri="{BB962C8B-B14F-4D97-AF65-F5344CB8AC3E}">
        <p14:creationId xmlns:p14="http://schemas.microsoft.com/office/powerpoint/2010/main" val="232150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09E95-A4C9-E84D-B1A6-9F43608BC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158"/>
            <a:ext cx="6239358" cy="6140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5C5BD-AAEC-B641-A6E1-C7C79DA02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358" y="717158"/>
            <a:ext cx="3648076" cy="3267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E7DC7-3829-6B4D-9E30-0A1327EEF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925" y="3590339"/>
            <a:ext cx="3648075" cy="3267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9D43C-ECBE-5242-AA5D-D79773CA349C}"/>
              </a:ext>
            </a:extLst>
          </p:cNvPr>
          <p:cNvSpPr txBox="1"/>
          <p:nvPr/>
        </p:nvSpPr>
        <p:spPr>
          <a:xfrm>
            <a:off x="0" y="25530"/>
            <a:ext cx="7443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LOFAR Deep Fields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C3ADA-9303-FD42-944E-A47334A69964}"/>
              </a:ext>
            </a:extLst>
          </p:cNvPr>
          <p:cNvSpPr txBox="1"/>
          <p:nvPr/>
        </p:nvSpPr>
        <p:spPr>
          <a:xfrm>
            <a:off x="6429375" y="4414838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Sabater</a:t>
            </a:r>
            <a:r>
              <a:rPr lang="en-US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2498167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he Evolutionary Map of the Universe (EMU)"/>
          <p:cNvSpPr txBox="1">
            <a:spLocks noGrp="1"/>
          </p:cNvSpPr>
          <p:nvPr>
            <p:ph type="title"/>
          </p:nvPr>
        </p:nvSpPr>
        <p:spPr>
          <a:xfrm>
            <a:off x="864393" y="967042"/>
            <a:ext cx="10315575" cy="9822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400"/>
            </a:lvl1pPr>
          </a:lstStyle>
          <a:p>
            <a:r>
              <a:rPr lang="en-GB" dirty="0"/>
              <a:t>ASKAP - </a:t>
            </a:r>
            <a:r>
              <a:rPr dirty="0"/>
              <a:t>The Evolutionary Map of the Universe (EMU)</a:t>
            </a:r>
          </a:p>
        </p:txBody>
      </p:sp>
      <p:sp>
        <p:nvSpPr>
          <p:cNvPr id="129" name="EMU is a continuum sky survey with ASKAP, covering the Southern Hemisphere up to Declination of +30o (30000 sq. deg.), with anticipated noise level of ~15µJy, resolution of ~12″ to 15″ FWHM. Expect to detect up to 70 million sources.…"/>
          <p:cNvSpPr txBox="1"/>
          <p:nvPr/>
        </p:nvSpPr>
        <p:spPr>
          <a:xfrm>
            <a:off x="0" y="1954123"/>
            <a:ext cx="12044363" cy="4101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23234" indent="-223234">
              <a:lnSpc>
                <a:spcPct val="90000"/>
              </a:lnSpc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lang="en-GB" sz="2000" dirty="0"/>
              <a:t>Covers the Southern Hemisphere up to Declination of +30</a:t>
            </a:r>
            <a:r>
              <a:rPr lang="en-GB" sz="2000" baseline="56999" dirty="0">
                <a:latin typeface="Lucida Sans Unicode"/>
                <a:ea typeface="Lucida Sans Unicode"/>
                <a:cs typeface="Lucida Sans Unicode"/>
                <a:sym typeface="Lucida Sans Unicode"/>
              </a:rPr>
              <a:t>o</a:t>
            </a:r>
            <a:r>
              <a:rPr lang="en-GB" sz="2000" dirty="0"/>
              <a:t> (30000 sq. deg.)</a:t>
            </a:r>
          </a:p>
          <a:p>
            <a:pPr marL="223234" indent="-223234">
              <a:lnSpc>
                <a:spcPct val="90000"/>
              </a:lnSpc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lang="en-GB" sz="2000" dirty="0"/>
              <a:t>anticipated noise </a:t>
            </a:r>
            <a:r>
              <a:rPr sz="2000" dirty="0"/>
              <a:t>level of ~15µJy, resolution of ~12″ to 15″ FWHM. Expect to detect up to 70 million sources.</a:t>
            </a:r>
          </a:p>
          <a:p>
            <a:pPr marL="223234" indent="-223234"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sz="2000" dirty="0"/>
              <a:t>Collaboration has about 400 members internationally. Open collaboration: Anyone can ask to join, if intending to contribute, and agreeing to follow publication policy. Contact the EMU Management Team (Andrew Hopkins, Josh </a:t>
            </a:r>
            <a:r>
              <a:rPr sz="2000" dirty="0" err="1"/>
              <a:t>Marvil</a:t>
            </a:r>
            <a:r>
              <a:rPr sz="2000" dirty="0"/>
              <a:t>, Tessa </a:t>
            </a:r>
            <a:r>
              <a:rPr sz="2000" dirty="0" err="1"/>
              <a:t>Vernstrom</a:t>
            </a:r>
            <a:r>
              <a:rPr sz="2000" dirty="0"/>
              <a:t>, Anna </a:t>
            </a:r>
            <a:r>
              <a:rPr sz="2000" dirty="0" err="1"/>
              <a:t>Kapinska</a:t>
            </a:r>
            <a:r>
              <a:rPr sz="2000" dirty="0"/>
              <a:t>): </a:t>
            </a:r>
            <a:r>
              <a:rPr sz="2000" i="1" dirty="0">
                <a:latin typeface="Helvetica Neue"/>
                <a:ea typeface="Helvetica Neue"/>
                <a:cs typeface="Helvetica Neue"/>
                <a:sym typeface="Helvetica Neue"/>
              </a:rPr>
              <a:t>O365-Group-EMU_Management@mq.edu.au</a:t>
            </a:r>
          </a:p>
          <a:p>
            <a:pPr marL="223234" indent="-223234"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sz="2000" dirty="0"/>
              <a:t>Early data taken during commissioning and early science phases, including G23 field (~60 sq. deg.), and the EMU Pilot Phase 1 (~250 sq. deg., ~25µJy rms, ~300,000 source components), </a:t>
            </a:r>
            <a:endParaRPr lang="en-GB" sz="2000" dirty="0"/>
          </a:p>
          <a:p>
            <a:pPr marL="223234" indent="-223234"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sz="2000" dirty="0"/>
              <a:t>Over a dozen papers already published with a handful recently submitted, and more than 40 approved and various stages of progress.</a:t>
            </a:r>
          </a:p>
          <a:p>
            <a:pPr marL="223234" indent="-223234">
              <a:spcBef>
                <a:spcPts val="1055"/>
              </a:spcBef>
              <a:buSzPct val="75000"/>
              <a:buFont typeface="Helvetica Neue"/>
              <a:buChar char="•"/>
              <a:defRPr sz="2000"/>
            </a:pPr>
            <a:r>
              <a:rPr sz="2000" dirty="0"/>
              <a:t>EMU website: </a:t>
            </a:r>
            <a:r>
              <a:rPr sz="2000" u="sng" dirty="0">
                <a:hlinkClick r:id="rId2"/>
              </a:rPr>
              <a:t>www.emu-survey.org</a:t>
            </a:r>
            <a:r>
              <a:rPr sz="2000" dirty="0"/>
              <a:t>      EMU team wiki: </a:t>
            </a:r>
            <a:r>
              <a:rPr sz="2000" u="sng" dirty="0">
                <a:hlinkClick r:id="rId3"/>
              </a:rPr>
              <a:t>askap.pbworks.org</a:t>
            </a:r>
            <a:r>
              <a:rPr sz="2000" dirty="0"/>
              <a:t>     EMU team Slack workspace: </a:t>
            </a:r>
            <a:r>
              <a:rPr sz="2000" u="sng" dirty="0">
                <a:hlinkClick r:id="rId4"/>
              </a:rPr>
              <a:t>emunetwork.slack.com</a:t>
            </a:r>
            <a:r>
              <a:rPr sz="2000" dirty="0"/>
              <a:t> </a:t>
            </a:r>
          </a:p>
        </p:txBody>
      </p:sp>
      <p:pic>
        <p:nvPicPr>
          <p:cNvPr id="130" name="emubanner.jpg" descr="emubann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37"/>
            <a:ext cx="2850304" cy="774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EMU_pilot.png" descr="EMU_pilo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248" y="40337"/>
            <a:ext cx="3222752" cy="7743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9138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Circle&#10;&#10;Description automatically generated">
            <a:extLst>
              <a:ext uri="{FF2B5EF4-FFF2-40B4-BE49-F238E27FC236}">
                <a16:creationId xmlns:a16="http://schemas.microsoft.com/office/drawing/2014/main" id="{A0D72919-24B8-704D-8634-60CA1DAB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922" y="173876"/>
            <a:ext cx="2544078" cy="2475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4BF4A-D145-EC4F-9644-1C1BCD16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860" y="2499776"/>
            <a:ext cx="5692140" cy="43582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D4B7F19-637C-3E42-93C4-986A89A6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Rapid ASKAP Continuum Survey </a:t>
            </a:r>
            <a:br>
              <a:rPr lang="en-US" sz="3200" b="1" dirty="0"/>
            </a:br>
            <a:r>
              <a:rPr lang="en-US" sz="2800" b="1" i="1" dirty="0"/>
              <a:t>McConnell et al. 2021, Hale et al. in prep</a:t>
            </a:r>
            <a:endParaRPr lang="en-US" sz="32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681C504-3D04-AB46-A9F8-A69B3124C4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173" y="1483127"/>
                <a:ext cx="9351906" cy="4705817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Entire sky south of Dec = +41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</a:p>
              <a:p>
                <a:pPr lvl="1"/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15 minute observations at 888 MHz using 903 </a:t>
                </a:r>
                <a:r>
                  <a:rPr lang="en-US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pointings</a:t>
                </a: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~15 -25 arcsecond resolution</a:t>
                </a:r>
              </a:p>
              <a:p>
                <a:pPr lvl="1"/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Compared to 45” for NVSS</a:t>
                </a:r>
              </a:p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Typical RMS noise ~200-400 </a:t>
                </a:r>
                <a:r>
                  <a:rPr lang="en-US" sz="2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uJy</a:t>
                </a: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/beam</a:t>
                </a:r>
              </a:p>
              <a:p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Images available on CSIRO ASKAP Science </a:t>
                </a:r>
                <a:b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Data Archive (CASDA):</a:t>
                </a:r>
              </a:p>
              <a:p>
                <a:pPr lvl="1"/>
                <a:r>
                  <a:rPr lang="en-GB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https://research.csiro.au/casda/</a:t>
                </a:r>
                <a:endParaRPr lang="en-GB" sz="20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GB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Stokes I catalogue from 25” mosaiced </a:t>
                </a:r>
                <a:br>
                  <a:rPr lang="en-GB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en-GB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images of region </a:t>
                </a: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Dec = +30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-80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b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coming soon (Hale et al. in prep)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681C504-3D04-AB46-A9F8-A69B3124C4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173" y="1483127"/>
                <a:ext cx="9351906" cy="4705817"/>
              </a:xfrm>
              <a:blipFill>
                <a:blip r:embed="rId5"/>
                <a:stretch>
                  <a:fillRect l="-95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FB86828-778D-9541-85B3-84AEAC537C13}"/>
              </a:ext>
            </a:extLst>
          </p:cNvPr>
          <p:cNvSpPr txBox="1"/>
          <p:nvPr/>
        </p:nvSpPr>
        <p:spPr>
          <a:xfrm>
            <a:off x="0" y="6031380"/>
            <a:ext cx="4794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For more info see:</a:t>
            </a:r>
          </a:p>
          <a:p>
            <a:r>
              <a:rPr lang="en-GB" sz="1400" i="1" dirty="0">
                <a:hlinkClick r:id="rId6"/>
              </a:rPr>
              <a:t>https://research.csiro.au/racs/</a:t>
            </a:r>
            <a:endParaRPr lang="en-GB" sz="1400" i="1" dirty="0"/>
          </a:p>
          <a:p>
            <a:r>
              <a:rPr lang="en-GB" sz="1400" i="1" dirty="0">
                <a:hlinkClick r:id="rId7"/>
              </a:rPr>
              <a:t>https://www.atnf.csiro.au/research/RACS/RACStour/index.html</a:t>
            </a:r>
            <a:endParaRPr lang="en-GB" sz="1400" i="1" dirty="0"/>
          </a:p>
          <a:p>
            <a:endParaRPr lang="en-US" sz="1400" i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BDCEC-7A06-484C-82D8-078513F2785C}"/>
              </a:ext>
            </a:extLst>
          </p:cNvPr>
          <p:cNvSpPr/>
          <p:nvPr/>
        </p:nvSpPr>
        <p:spPr>
          <a:xfrm>
            <a:off x="8931313" y="3744909"/>
            <a:ext cx="1149532" cy="107115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B1ABD-132D-2344-936B-20B29A2EE339}"/>
              </a:ext>
            </a:extLst>
          </p:cNvPr>
          <p:cNvSpPr txBox="1"/>
          <p:nvPr/>
        </p:nvSpPr>
        <p:spPr>
          <a:xfrm>
            <a:off x="10472630" y="0"/>
            <a:ext cx="1764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McConnell et al. 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509DA4-C8DA-B54C-82EE-035319AC2DEF}"/>
              </a:ext>
            </a:extLst>
          </p:cNvPr>
          <p:cNvCxnSpPr/>
          <p:nvPr/>
        </p:nvCxnSpPr>
        <p:spPr>
          <a:xfrm>
            <a:off x="0" y="1223010"/>
            <a:ext cx="950607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9EB2BC-3439-CB44-A7BE-303A8F952061}"/>
              </a:ext>
            </a:extLst>
          </p:cNvPr>
          <p:cNvCxnSpPr>
            <a:cxnSpLocks/>
          </p:cNvCxnSpPr>
          <p:nvPr/>
        </p:nvCxnSpPr>
        <p:spPr>
          <a:xfrm>
            <a:off x="-1" y="6031379"/>
            <a:ext cx="6537961" cy="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4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F6A52-83C5-8848-B4DF-785E6602D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" y="106251"/>
            <a:ext cx="10972800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E016E-4B18-BF49-99D2-CEB7E70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160964" cy="4704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4C75F-3A28-0C49-881E-8C2F33A98DBE}"/>
              </a:ext>
            </a:extLst>
          </p:cNvPr>
          <p:cNvSpPr txBox="1"/>
          <p:nvPr/>
        </p:nvSpPr>
        <p:spPr>
          <a:xfrm>
            <a:off x="7450111" y="464695"/>
            <a:ext cx="373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Keith Bannister</a:t>
            </a:r>
          </a:p>
        </p:txBody>
      </p:sp>
    </p:spTree>
    <p:extLst>
      <p:ext uri="{BB962C8B-B14F-4D97-AF65-F5344CB8AC3E}">
        <p14:creationId xmlns:p14="http://schemas.microsoft.com/office/powerpoint/2010/main" val="305680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E016E-4B18-BF49-99D2-CEB7E70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160964" cy="4704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53A16-9675-E245-88D9-4A70F259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199" y="2743199"/>
            <a:ext cx="7685801" cy="4139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0B6E86-88A8-794D-9A20-05B2ED1BC5A3}"/>
              </a:ext>
            </a:extLst>
          </p:cNvPr>
          <p:cNvSpPr txBox="1"/>
          <p:nvPr/>
        </p:nvSpPr>
        <p:spPr>
          <a:xfrm>
            <a:off x="7450111" y="464695"/>
            <a:ext cx="373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Keith Bannister</a:t>
            </a:r>
          </a:p>
        </p:txBody>
      </p:sp>
    </p:spTree>
    <p:extLst>
      <p:ext uri="{BB962C8B-B14F-4D97-AF65-F5344CB8AC3E}">
        <p14:creationId xmlns:p14="http://schemas.microsoft.com/office/powerpoint/2010/main" val="209361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DD13C4-FFD0-AC43-9548-4230CB336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5" y="3429000"/>
            <a:ext cx="6484988" cy="2775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A180B-8B6B-BC4C-8C80-CF19BA33B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" y="1500188"/>
            <a:ext cx="5081065" cy="5357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1DCCC-AA7C-EA47-9C5F-D82F128F58EE}"/>
              </a:ext>
            </a:extLst>
          </p:cNvPr>
          <p:cNvSpPr txBox="1"/>
          <p:nvPr/>
        </p:nvSpPr>
        <p:spPr>
          <a:xfrm>
            <a:off x="371475" y="342900"/>
            <a:ext cx="2557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 absorption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17126-8C67-1C43-8726-92382E651225}"/>
              </a:ext>
            </a:extLst>
          </p:cNvPr>
          <p:cNvSpPr txBox="1"/>
          <p:nvPr/>
        </p:nvSpPr>
        <p:spPr>
          <a:xfrm>
            <a:off x="5370537" y="1252597"/>
            <a:ext cx="6507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ASKAP – FLASH (blind wide)</a:t>
            </a:r>
          </a:p>
          <a:p>
            <a:r>
              <a:rPr lang="en-US" sz="3200" dirty="0" err="1"/>
              <a:t>MeerKAT</a:t>
            </a:r>
            <a:r>
              <a:rPr lang="en-US" sz="3200" dirty="0"/>
              <a:t>-MALS (targeted) </a:t>
            </a:r>
          </a:p>
          <a:p>
            <a:r>
              <a:rPr lang="en-US" sz="3200" dirty="0"/>
              <a:t>MIGHTEE, LADUMA – deep narrow (associated absorbers mainly)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9FBF5-B7F3-DF4C-82DA-0C5B9B033B40}"/>
              </a:ext>
            </a:extLst>
          </p:cNvPr>
          <p:cNvSpPr txBox="1"/>
          <p:nvPr/>
        </p:nvSpPr>
        <p:spPr>
          <a:xfrm>
            <a:off x="5381625" y="6318472"/>
            <a:ext cx="546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James Allison</a:t>
            </a:r>
          </a:p>
        </p:txBody>
      </p:sp>
    </p:spTree>
    <p:extLst>
      <p:ext uri="{BB962C8B-B14F-4D97-AF65-F5344CB8AC3E}">
        <p14:creationId xmlns:p14="http://schemas.microsoft.com/office/powerpoint/2010/main" val="1182055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4FCD3-7F9B-DC49-94B5-D58EB4AF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4BE6B-BE4F-D647-BC02-1F475725709C}"/>
              </a:ext>
            </a:extLst>
          </p:cNvPr>
          <p:cNvSpPr txBox="1"/>
          <p:nvPr/>
        </p:nvSpPr>
        <p:spPr>
          <a:xfrm>
            <a:off x="8289561" y="820094"/>
            <a:ext cx="309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mosaic at 4” resolution over 6.5 square degrees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78C33-268D-7E46-B642-D9A60B726103}"/>
              </a:ext>
            </a:extLst>
          </p:cNvPr>
          <p:cNvSpPr txBox="1"/>
          <p:nvPr/>
        </p:nvSpPr>
        <p:spPr>
          <a:xfrm>
            <a:off x="4272197" y="6343650"/>
            <a:ext cx="293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Heywood et al. 2019,.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6F996-2922-DB47-B35E-C568F60C72C0}"/>
              </a:ext>
            </a:extLst>
          </p:cNvPr>
          <p:cNvSpPr txBox="1"/>
          <p:nvPr/>
        </p:nvSpPr>
        <p:spPr>
          <a:xfrm>
            <a:off x="8289561" y="6066651"/>
            <a:ext cx="309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Compact source catalogue and data release in 2021</a:t>
            </a:r>
          </a:p>
        </p:txBody>
      </p:sp>
    </p:spTree>
    <p:extLst>
      <p:ext uri="{BB962C8B-B14F-4D97-AF65-F5344CB8AC3E}">
        <p14:creationId xmlns:p14="http://schemas.microsoft.com/office/powerpoint/2010/main" val="3144364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2C79F-AD01-844E-BB1C-C2CC9543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4"/>
            <a:ext cx="12197862" cy="68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8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F4995D-D5F2-4E41-A6B4-BA9113E2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167" y="0"/>
            <a:ext cx="97971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4BE6B-BE4F-D647-BC02-1F475725709C}"/>
              </a:ext>
            </a:extLst>
          </p:cNvPr>
          <p:cNvSpPr txBox="1"/>
          <p:nvPr/>
        </p:nvSpPr>
        <p:spPr>
          <a:xfrm>
            <a:off x="200027" y="6315074"/>
            <a:ext cx="452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Rob Fender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C07C1-5334-4644-8C50-1FBEE7B4B829}"/>
              </a:ext>
            </a:extLst>
          </p:cNvPr>
          <p:cNvSpPr txBox="1"/>
          <p:nvPr/>
        </p:nvSpPr>
        <p:spPr>
          <a:xfrm>
            <a:off x="-85724" y="173594"/>
            <a:ext cx="510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Transients with </a:t>
            </a:r>
            <a:r>
              <a:rPr lang="en-US" sz="2800" dirty="0" err="1"/>
              <a:t>MeerKAT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C3111-8865-A444-859B-1AD8D0101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324" y="0"/>
            <a:ext cx="2644675" cy="6141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FBF3C2-F56C-E445-A813-3CD4BC3A3816}"/>
              </a:ext>
            </a:extLst>
          </p:cNvPr>
          <p:cNvSpPr txBox="1"/>
          <p:nvPr/>
        </p:nvSpPr>
        <p:spPr>
          <a:xfrm>
            <a:off x="9639976" y="6184343"/>
            <a:ext cx="2552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 et al., Nature Astronomy, 2020</a:t>
            </a:r>
          </a:p>
        </p:txBody>
      </p:sp>
    </p:spTree>
    <p:extLst>
      <p:ext uri="{BB962C8B-B14F-4D97-AF65-F5344CB8AC3E}">
        <p14:creationId xmlns:p14="http://schemas.microsoft.com/office/powerpoint/2010/main" val="106795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87EA-9369-464C-A06E-3B3E92820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4467" y="385483"/>
            <a:ext cx="8825658" cy="2764972"/>
          </a:xfrm>
        </p:spPr>
        <p:txBody>
          <a:bodyPr/>
          <a:lstStyle/>
          <a:p>
            <a:r>
              <a:rPr lang="en-GB" dirty="0"/>
              <a:t>SKA Pathfinders and precursors</a:t>
            </a:r>
            <a:br>
              <a:rPr lang="en-GB" dirty="0"/>
            </a:br>
            <a:r>
              <a:rPr lang="en-GB" dirty="0"/>
              <a:t>- where are we now?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AA0AC-1CD4-FC49-9DFA-D11F6E4B9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9" y="3150455"/>
            <a:ext cx="7197726" cy="1405467"/>
          </a:xfrm>
        </p:spPr>
        <p:txBody>
          <a:bodyPr/>
          <a:lstStyle/>
          <a:p>
            <a:r>
              <a:rPr lang="en-US" dirty="0"/>
              <a:t>Matt Jarvis</a:t>
            </a:r>
          </a:p>
          <a:p>
            <a:r>
              <a:rPr lang="en-US" dirty="0"/>
              <a:t>University of Oxford/University of the western cape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592D2-5E02-B24B-BE91-4A83D90802FF}"/>
              </a:ext>
            </a:extLst>
          </p:cNvPr>
          <p:cNvSpPr txBox="1"/>
          <p:nvPr/>
        </p:nvSpPr>
        <p:spPr>
          <a:xfrm>
            <a:off x="1398494" y="4345767"/>
            <a:ext cx="10022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With a many thanks to </a:t>
            </a:r>
          </a:p>
          <a:p>
            <a:r>
              <a:rPr lang="en-US" sz="2400" dirty="0"/>
              <a:t>Ian Heywood, Catherine Hale, Anastasia </a:t>
            </a:r>
            <a:r>
              <a:rPr lang="en-US" sz="2400" dirty="0" err="1"/>
              <a:t>Ponomareva</a:t>
            </a:r>
            <a:r>
              <a:rPr lang="en-US" sz="2400" dirty="0"/>
              <a:t>, Russ Taylor, Ray Norris, Andrew Hopkins, Keith Bannister, Rob Fender, Betsey Adams, Lister Staveley-Smith, Patrick </a:t>
            </a:r>
            <a:r>
              <a:rPr lang="en-US" sz="2400" dirty="0" err="1"/>
              <a:t>Woudt</a:t>
            </a:r>
            <a:r>
              <a:rPr lang="en-US" sz="2400" dirty="0"/>
              <a:t>, Fernando Camilo, Aris </a:t>
            </a:r>
            <a:r>
              <a:rPr lang="en-US" sz="2400" dirty="0" err="1"/>
              <a:t>Karastergiou</a:t>
            </a:r>
            <a:r>
              <a:rPr lang="en-US" sz="2400" dirty="0"/>
              <a:t>, James Allison</a:t>
            </a:r>
          </a:p>
        </p:txBody>
      </p:sp>
    </p:spTree>
    <p:extLst>
      <p:ext uri="{BB962C8B-B14F-4D97-AF65-F5344CB8AC3E}">
        <p14:creationId xmlns:p14="http://schemas.microsoft.com/office/powerpoint/2010/main" val="655287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C3C75A-B445-3E4D-A78C-30C91D751389}"/>
              </a:ext>
            </a:extLst>
          </p:cNvPr>
          <p:cNvSpPr txBox="1"/>
          <p:nvPr/>
        </p:nvSpPr>
        <p:spPr>
          <a:xfrm>
            <a:off x="7162609" y="734739"/>
            <a:ext cx="282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Heywood et al. in prep</a:t>
            </a:r>
          </a:p>
          <a:p>
            <a:r>
              <a:rPr lang="en-US" dirty="0"/>
              <a:t>Jarvis et al. in prep.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E4810-6BCA-454A-9853-89A92219A40D}"/>
              </a:ext>
            </a:extLst>
          </p:cNvPr>
          <p:cNvSpPr txBox="1"/>
          <p:nvPr/>
        </p:nvSpPr>
        <p:spPr>
          <a:xfrm>
            <a:off x="6907505" y="2413337"/>
            <a:ext cx="50293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1.5 </a:t>
            </a:r>
            <a:r>
              <a:rPr lang="en-US" sz="2400" dirty="0" err="1"/>
              <a:t>sq.deg</a:t>
            </a:r>
            <a:r>
              <a:rPr lang="en-US" sz="2400" dirty="0"/>
              <a:t> over COSMOS</a:t>
            </a:r>
          </a:p>
          <a:p>
            <a:endParaRPr lang="en-US" sz="2400" dirty="0"/>
          </a:p>
          <a:p>
            <a:r>
              <a:rPr lang="en-US" sz="2400" dirty="0"/>
              <a:t>1.8uJy from 16 hours on field at L-band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cf</a:t>
            </a:r>
            <a:r>
              <a:rPr lang="en-US" sz="2400" dirty="0">
                <a:solidFill>
                  <a:srgbClr val="FFFF00"/>
                </a:solidFill>
              </a:rPr>
              <a:t> VLA COSMOS 3GHz – 390hours reaches 2.3uJy –  equivalent to ~4uJy at L-band)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BBD30-BF89-204E-881C-73DC72B8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4" y="627163"/>
            <a:ext cx="6087534" cy="6135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0F6A6-868E-774E-9FF5-D9DEF2203D7A}"/>
              </a:ext>
            </a:extLst>
          </p:cNvPr>
          <p:cNvSpPr txBox="1"/>
          <p:nvPr/>
        </p:nvSpPr>
        <p:spPr>
          <a:xfrm>
            <a:off x="1130301" y="140677"/>
            <a:ext cx="50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MIGHTEE deep continuum data…</a:t>
            </a:r>
          </a:p>
        </p:txBody>
      </p:sp>
    </p:spTree>
    <p:extLst>
      <p:ext uri="{BB962C8B-B14F-4D97-AF65-F5344CB8AC3E}">
        <p14:creationId xmlns:p14="http://schemas.microsoft.com/office/powerpoint/2010/main" val="33498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BE4810-6BCA-454A-9853-89A92219A40D}"/>
              </a:ext>
            </a:extLst>
          </p:cNvPr>
          <p:cNvSpPr txBox="1"/>
          <p:nvPr/>
        </p:nvSpPr>
        <p:spPr>
          <a:xfrm>
            <a:off x="8229562" y="3191462"/>
            <a:ext cx="2886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D2B32-C5CE-F844-A1B4-FDC2D848DD1D}"/>
              </a:ext>
            </a:extLst>
          </p:cNvPr>
          <p:cNvSpPr txBox="1"/>
          <p:nvPr/>
        </p:nvSpPr>
        <p:spPr>
          <a:xfrm>
            <a:off x="6921501" y="2401830"/>
            <a:ext cx="50153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Given the baseline distribution of </a:t>
            </a:r>
            <a:r>
              <a:rPr lang="en-US" sz="2400" dirty="0" err="1"/>
              <a:t>MeerKAT</a:t>
            </a:r>
            <a:r>
              <a:rPr lang="en-US" sz="2400" dirty="0"/>
              <a:t> we can make images at a range of resolutions, trading off sensitivity. </a:t>
            </a:r>
          </a:p>
          <a:p>
            <a:endParaRPr lang="en-US" sz="2400" dirty="0"/>
          </a:p>
          <a:p>
            <a:r>
              <a:rPr lang="en-US" sz="2400" dirty="0"/>
              <a:t>We have produced images with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i</a:t>
            </a:r>
            <a:r>
              <a:rPr lang="en-US" sz="2400" dirty="0">
                <a:solidFill>
                  <a:srgbClr val="FFFF00"/>
                </a:solidFill>
              </a:rPr>
              <a:t>) 8.4 arcsec resolution rms = 1.8uJy (but limited by confusion)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(ii) 4.5 arcsec resolution rms ~ 6 </a:t>
            </a:r>
            <a:r>
              <a:rPr lang="en-US" sz="2400" dirty="0" err="1">
                <a:solidFill>
                  <a:srgbClr val="FFFF00"/>
                </a:solidFill>
              </a:rPr>
              <a:t>uJy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BAF277-DD18-8E48-A48F-E1222432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4" y="627163"/>
            <a:ext cx="6087534" cy="6135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518EC-8496-054E-AF87-B5D47FC50484}"/>
              </a:ext>
            </a:extLst>
          </p:cNvPr>
          <p:cNvSpPr txBox="1"/>
          <p:nvPr/>
        </p:nvSpPr>
        <p:spPr>
          <a:xfrm>
            <a:off x="7162609" y="734739"/>
            <a:ext cx="282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Heywood et al. in prep</a:t>
            </a:r>
          </a:p>
          <a:p>
            <a:r>
              <a:rPr lang="en-US" dirty="0"/>
              <a:t>Jarvis et al. in prep.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24103-8DDC-814F-956B-DB085907AE4C}"/>
              </a:ext>
            </a:extLst>
          </p:cNvPr>
          <p:cNvSpPr txBox="1"/>
          <p:nvPr/>
        </p:nvSpPr>
        <p:spPr>
          <a:xfrm>
            <a:off x="1130301" y="140677"/>
            <a:ext cx="509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MIGHTEE deep continuum data…</a:t>
            </a:r>
          </a:p>
        </p:txBody>
      </p:sp>
    </p:spTree>
    <p:extLst>
      <p:ext uri="{BB962C8B-B14F-4D97-AF65-F5344CB8AC3E}">
        <p14:creationId xmlns:p14="http://schemas.microsoft.com/office/powerpoint/2010/main" val="2148277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BE4810-6BCA-454A-9853-89A92219A40D}"/>
              </a:ext>
            </a:extLst>
          </p:cNvPr>
          <p:cNvSpPr txBox="1"/>
          <p:nvPr/>
        </p:nvSpPr>
        <p:spPr>
          <a:xfrm>
            <a:off x="7162609" y="1392723"/>
            <a:ext cx="478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 good example of what </a:t>
            </a:r>
            <a:r>
              <a:rPr lang="en-US" sz="2400" dirty="0" err="1">
                <a:solidFill>
                  <a:srgbClr val="FFFF00"/>
                </a:solidFill>
              </a:rPr>
              <a:t>MeerKAT</a:t>
            </a:r>
            <a:r>
              <a:rPr lang="en-US" sz="2400" dirty="0">
                <a:solidFill>
                  <a:srgbClr val="FFFF00"/>
                </a:solidFill>
              </a:rPr>
              <a:t> can do that the JVLA finds difficult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BBD30-BF89-204E-881C-73DC72B8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47" y="616806"/>
            <a:ext cx="6087534" cy="6135392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DA48AF2C-8E4D-4046-A0EE-D1CDA50FE44F}"/>
              </a:ext>
            </a:extLst>
          </p:cNvPr>
          <p:cNvSpPr/>
          <p:nvPr/>
        </p:nvSpPr>
        <p:spPr>
          <a:xfrm>
            <a:off x="3406588" y="834695"/>
            <a:ext cx="1096306" cy="994104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16819-550A-3743-8B97-01477038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7" r="5740" b="6849"/>
          <a:stretch/>
        </p:blipFill>
        <p:spPr>
          <a:xfrm>
            <a:off x="6981354" y="3148771"/>
            <a:ext cx="4154739" cy="3212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34689-05EA-CE47-B2BF-2A414DDE3BBE}"/>
              </a:ext>
            </a:extLst>
          </p:cNvPr>
          <p:cNvSpPr txBox="1"/>
          <p:nvPr/>
        </p:nvSpPr>
        <p:spPr>
          <a:xfrm>
            <a:off x="7162609" y="734739"/>
            <a:ext cx="282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Delhaize et al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BC916-5BD5-5245-84A5-D1DD163FEE54}"/>
              </a:ext>
            </a:extLst>
          </p:cNvPr>
          <p:cNvSpPr txBox="1"/>
          <p:nvPr/>
        </p:nvSpPr>
        <p:spPr>
          <a:xfrm>
            <a:off x="381695" y="66314"/>
            <a:ext cx="608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Giant diffuse radio galaxies in COSMOS (&gt;2Mpc)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D52BFA-053E-264D-B369-A4C033A4C14A}"/>
              </a:ext>
            </a:extLst>
          </p:cNvPr>
          <p:cNvSpPr txBox="1"/>
          <p:nvPr/>
        </p:nvSpPr>
        <p:spPr>
          <a:xfrm rot="19343232">
            <a:off x="8776230" y="5159151"/>
            <a:ext cx="148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 arcmin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D24151-CC60-F846-BE8B-B7BC966E060F}"/>
              </a:ext>
            </a:extLst>
          </p:cNvPr>
          <p:cNvCxnSpPr>
            <a:cxnSpLocks/>
          </p:cNvCxnSpPr>
          <p:nvPr/>
        </p:nvCxnSpPr>
        <p:spPr>
          <a:xfrm flipV="1">
            <a:off x="7897870" y="3835400"/>
            <a:ext cx="3238223" cy="2355144"/>
          </a:xfrm>
          <a:prstGeom prst="straightConnector1">
            <a:avLst/>
          </a:prstGeom>
          <a:ln w="476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5DCB8B-54DC-B144-88F7-79C72F73BDBB}"/>
              </a:ext>
            </a:extLst>
          </p:cNvPr>
          <p:cNvCxnSpPr>
            <a:cxnSpLocks/>
          </p:cNvCxnSpPr>
          <p:nvPr/>
        </p:nvCxnSpPr>
        <p:spPr>
          <a:xfrm>
            <a:off x="4502894" y="834695"/>
            <a:ext cx="6633199" cy="2314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0EE192-3A27-1C43-BC03-E54FD33BDE88}"/>
              </a:ext>
            </a:extLst>
          </p:cNvPr>
          <p:cNvCxnSpPr>
            <a:cxnSpLocks/>
          </p:cNvCxnSpPr>
          <p:nvPr/>
        </p:nvCxnSpPr>
        <p:spPr>
          <a:xfrm>
            <a:off x="3425462" y="1828799"/>
            <a:ext cx="3555892" cy="45324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D4EFB4-7BAE-E542-8085-ECD6833A2BE3}"/>
              </a:ext>
            </a:extLst>
          </p:cNvPr>
          <p:cNvSpPr txBox="1"/>
          <p:nvPr/>
        </p:nvSpPr>
        <p:spPr>
          <a:xfrm>
            <a:off x="6887052" y="2736216"/>
            <a:ext cx="36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MIGHTEE (Heywood et al. in prep)</a:t>
            </a:r>
          </a:p>
        </p:txBody>
      </p:sp>
    </p:spTree>
    <p:extLst>
      <p:ext uri="{BB962C8B-B14F-4D97-AF65-F5344CB8AC3E}">
        <p14:creationId xmlns:p14="http://schemas.microsoft.com/office/powerpoint/2010/main" val="2529287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39AC51-142A-EA48-A23E-E103CE11E5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2036" y="3224971"/>
            <a:ext cx="4154739" cy="3212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E4810-6BCA-454A-9853-89A92219A40D}"/>
              </a:ext>
            </a:extLst>
          </p:cNvPr>
          <p:cNvSpPr txBox="1"/>
          <p:nvPr/>
        </p:nvSpPr>
        <p:spPr>
          <a:xfrm>
            <a:off x="7162609" y="1392723"/>
            <a:ext cx="478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 good example of what </a:t>
            </a:r>
            <a:r>
              <a:rPr lang="en-US" sz="2400" dirty="0" err="1">
                <a:solidFill>
                  <a:srgbClr val="FFFF00"/>
                </a:solidFill>
              </a:rPr>
              <a:t>MeerKAT</a:t>
            </a:r>
            <a:r>
              <a:rPr lang="en-US" sz="2400" dirty="0">
                <a:solidFill>
                  <a:srgbClr val="FFFF00"/>
                </a:solidFill>
              </a:rPr>
              <a:t> can do that the JVLA finds difficult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BBD30-BF89-204E-881C-73DC72B8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7" y="616806"/>
            <a:ext cx="6087534" cy="6135392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DA48AF2C-8E4D-4046-A0EE-D1CDA50FE44F}"/>
              </a:ext>
            </a:extLst>
          </p:cNvPr>
          <p:cNvSpPr/>
          <p:nvPr/>
        </p:nvSpPr>
        <p:spPr>
          <a:xfrm>
            <a:off x="3406588" y="834695"/>
            <a:ext cx="1096306" cy="994104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34689-05EA-CE47-B2BF-2A414DDE3BBE}"/>
              </a:ext>
            </a:extLst>
          </p:cNvPr>
          <p:cNvSpPr txBox="1"/>
          <p:nvPr/>
        </p:nvSpPr>
        <p:spPr>
          <a:xfrm>
            <a:off x="7162609" y="734739"/>
            <a:ext cx="282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Delhaize et al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BC916-5BD5-5245-84A5-D1DD163FEE54}"/>
              </a:ext>
            </a:extLst>
          </p:cNvPr>
          <p:cNvSpPr txBox="1"/>
          <p:nvPr/>
        </p:nvSpPr>
        <p:spPr>
          <a:xfrm>
            <a:off x="381695" y="66314"/>
            <a:ext cx="608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Giant diffuse radio galaxies in COSMOS (&gt;2Mpc)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A1D2FA-6D61-B745-8F77-82E42833F38B}"/>
              </a:ext>
            </a:extLst>
          </p:cNvPr>
          <p:cNvCxnSpPr>
            <a:cxnSpLocks/>
          </p:cNvCxnSpPr>
          <p:nvPr/>
        </p:nvCxnSpPr>
        <p:spPr>
          <a:xfrm>
            <a:off x="4502894" y="834695"/>
            <a:ext cx="6633199" cy="2314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05ECB8-FA40-E44F-BA7F-5CAA6CC9DDB5}"/>
              </a:ext>
            </a:extLst>
          </p:cNvPr>
          <p:cNvCxnSpPr>
            <a:cxnSpLocks/>
          </p:cNvCxnSpPr>
          <p:nvPr/>
        </p:nvCxnSpPr>
        <p:spPr>
          <a:xfrm>
            <a:off x="3425462" y="1828799"/>
            <a:ext cx="3555892" cy="45324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435A62-646E-C34C-9165-B7EA42F4BF24}"/>
              </a:ext>
            </a:extLst>
          </p:cNvPr>
          <p:cNvSpPr txBox="1"/>
          <p:nvPr/>
        </p:nvSpPr>
        <p:spPr>
          <a:xfrm>
            <a:off x="6981354" y="2747762"/>
            <a:ext cx="36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JVLA 3GHz (</a:t>
            </a:r>
            <a:r>
              <a:rPr lang="en-US" dirty="0" err="1"/>
              <a:t>Smolcic</a:t>
            </a:r>
            <a:r>
              <a:rPr lang="en-US" dirty="0"/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386073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8069-4433-9C43-A8B0-1652E948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856E2-403E-1447-91B2-DCF144281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81EAB-64AC-7549-AA1E-F2EC00F8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744"/>
            <a:ext cx="12192000" cy="6397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284D6-75EE-034B-9C32-9DAF13945F16}"/>
              </a:ext>
            </a:extLst>
          </p:cNvPr>
          <p:cNvSpPr txBox="1"/>
          <p:nvPr/>
        </p:nvSpPr>
        <p:spPr>
          <a:xfrm>
            <a:off x="368300" y="0"/>
            <a:ext cx="675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Original XMMLSS MIGHTEE Mosaic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C0ABAC7F-EEE5-5F47-88B0-320595098BDB}"/>
              </a:ext>
            </a:extLst>
          </p:cNvPr>
          <p:cNvSpPr/>
          <p:nvPr/>
        </p:nvSpPr>
        <p:spPr>
          <a:xfrm>
            <a:off x="5994400" y="1443567"/>
            <a:ext cx="6197600" cy="4068233"/>
          </a:xfrm>
          <a:prstGeom prst="frame">
            <a:avLst>
              <a:gd name="adj1" fmla="val 136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4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D284D6-75EE-034B-9C32-9DAF13945F16}"/>
              </a:ext>
            </a:extLst>
          </p:cNvPr>
          <p:cNvSpPr txBox="1"/>
          <p:nvPr/>
        </p:nvSpPr>
        <p:spPr>
          <a:xfrm>
            <a:off x="368300" y="0"/>
            <a:ext cx="939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vs 2020 XMM12 image with new calibration technique (Heywood et al. in prep.)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90B43-0DCD-3345-8F7F-D5430ED9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542391"/>
            <a:ext cx="11511448" cy="61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68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0D9F8-CC41-BE43-A4B8-4ADE646B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0"/>
            <a:ext cx="12192000" cy="683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B1D44-9465-B14E-A196-711C7F0844A1}"/>
              </a:ext>
            </a:extLst>
          </p:cNvPr>
          <p:cNvSpPr txBox="1"/>
          <p:nvPr/>
        </p:nvSpPr>
        <p:spPr>
          <a:xfrm>
            <a:off x="329784" y="239843"/>
            <a:ext cx="302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ECDFS-LADUMA Field at UHF</a:t>
            </a:r>
          </a:p>
        </p:txBody>
      </p:sp>
    </p:spTree>
    <p:extLst>
      <p:ext uri="{BB962C8B-B14F-4D97-AF65-F5344CB8AC3E}">
        <p14:creationId xmlns:p14="http://schemas.microsoft.com/office/powerpoint/2010/main" val="958014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1AFB8-3612-D543-8DEB-9288D63C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0"/>
            <a:ext cx="12192000" cy="683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3279F-85C5-A141-A0F7-5BB523600874}"/>
              </a:ext>
            </a:extLst>
          </p:cNvPr>
          <p:cNvSpPr txBox="1"/>
          <p:nvPr/>
        </p:nvSpPr>
        <p:spPr>
          <a:xfrm>
            <a:off x="329784" y="239843"/>
            <a:ext cx="302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ECDFS-LADUMA Field at UHF</a:t>
            </a:r>
          </a:p>
        </p:txBody>
      </p:sp>
    </p:spTree>
    <p:extLst>
      <p:ext uri="{BB962C8B-B14F-4D97-AF65-F5344CB8AC3E}">
        <p14:creationId xmlns:p14="http://schemas.microsoft.com/office/powerpoint/2010/main" val="3788263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163.gif" descr="163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637359" y="-3320076"/>
            <a:ext cx="17859375" cy="1451613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Credit:  Brad Frank and the IDIA Pipelines team"/>
          <p:cNvSpPr txBox="1"/>
          <p:nvPr/>
        </p:nvSpPr>
        <p:spPr>
          <a:xfrm>
            <a:off x="7589595" y="5714655"/>
            <a:ext cx="2046748" cy="7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r">
              <a:spcBef>
                <a:spcPts val="500"/>
              </a:spcBef>
              <a:defRPr sz="2000">
                <a:solidFill>
                  <a:srgbClr val="D6D6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6" dirty="0"/>
              <a:t>Credit:  Brad Frank</a:t>
            </a:r>
            <a:r>
              <a:rPr lang="en-GB" sz="1406" dirty="0"/>
              <a:t>, Natasha Maddox </a:t>
            </a:r>
            <a:r>
              <a:rPr sz="1406" dirty="0"/>
              <a:t> and the </a:t>
            </a:r>
            <a:r>
              <a:rPr lang="en-GB" sz="1406" dirty="0"/>
              <a:t>MIGHTEE HI </a:t>
            </a:r>
            <a:r>
              <a:rPr sz="1406" dirty="0"/>
              <a:t>team</a:t>
            </a:r>
          </a:p>
        </p:txBody>
      </p:sp>
      <p:sp>
        <p:nvSpPr>
          <p:cNvPr id="5" name="MIGHTEE-HI Early Science Family Portrait">
            <a:extLst>
              <a:ext uri="{FF2B5EF4-FFF2-40B4-BE49-F238E27FC236}">
                <a16:creationId xmlns:a16="http://schemas.microsoft.com/office/drawing/2014/main" id="{8EC4CC87-8048-4140-BD8C-6ABFC91ADC0A}"/>
              </a:ext>
            </a:extLst>
          </p:cNvPr>
          <p:cNvSpPr txBox="1"/>
          <p:nvPr/>
        </p:nvSpPr>
        <p:spPr>
          <a:xfrm>
            <a:off x="1485065" y="180517"/>
            <a:ext cx="9018671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2100"/>
              </a:spcBef>
              <a:defRPr sz="3800" i="1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72" i="0" dirty="0"/>
              <a:t>MIGHTEE-HI Early Science</a:t>
            </a:r>
          </a:p>
        </p:txBody>
      </p:sp>
    </p:spTree>
    <p:extLst>
      <p:ext uri="{BB962C8B-B14F-4D97-AF65-F5344CB8AC3E}">
        <p14:creationId xmlns:p14="http://schemas.microsoft.com/office/powerpoint/2010/main" val="3150177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94759AD4-F2BF-4744-ADEB-77249E466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2" t="1211" r="53222" b="43726"/>
          <a:stretch/>
        </p:blipFill>
        <p:spPr>
          <a:xfrm>
            <a:off x="1136459" y="1160776"/>
            <a:ext cx="3288968" cy="3011297"/>
          </a:xfrm>
          <a:prstGeom prst="rect">
            <a:avLst/>
          </a:prstGeom>
        </p:spPr>
      </p:pic>
      <p:pic>
        <p:nvPicPr>
          <p:cNvPr id="113" name="Screenshot 2020-11-02 at 10.22.16.png" descr="Screenshot 2020-11-02 at 10.22.16.png"/>
          <p:cNvPicPr>
            <a:picLocks noChangeAspect="1"/>
          </p:cNvPicPr>
          <p:nvPr/>
        </p:nvPicPr>
        <p:blipFill>
          <a:blip r:embed="rId3"/>
          <a:srcRect l="54344" t="20191" r="19784" b="49335"/>
          <a:stretch>
            <a:fillRect/>
          </a:stretch>
        </p:blipFill>
        <p:spPr>
          <a:xfrm>
            <a:off x="1213129" y="4356267"/>
            <a:ext cx="3135629" cy="207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Screenshot 2020-11-02 at 10.22.16.png" descr="Screenshot 2020-11-02 at 10.22.16.png"/>
          <p:cNvPicPr>
            <a:picLocks noChangeAspect="1"/>
          </p:cNvPicPr>
          <p:nvPr/>
        </p:nvPicPr>
        <p:blipFill>
          <a:blip r:embed="rId3"/>
          <a:srcRect l="54333" t="60523" r="19354" b="9566"/>
          <a:stretch>
            <a:fillRect/>
          </a:stretch>
        </p:blipFill>
        <p:spPr>
          <a:xfrm>
            <a:off x="4551106" y="4365570"/>
            <a:ext cx="3248945" cy="207744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z = 0.06…"/>
          <p:cNvSpPr txBox="1"/>
          <p:nvPr/>
        </p:nvSpPr>
        <p:spPr>
          <a:xfrm>
            <a:off x="5489213" y="3613947"/>
            <a:ext cx="1129987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/>
            </a:pPr>
            <a:r>
              <a:rPr sz="1300" dirty="0"/>
              <a:t>z = 0.06</a:t>
            </a:r>
          </a:p>
          <a:p>
            <a:pPr>
              <a:defRPr sz="1300"/>
            </a:pPr>
            <a:r>
              <a:rPr sz="1300" dirty="0"/>
              <a:t>MHI= 1.8 x 10</a:t>
            </a:r>
            <a:r>
              <a:rPr sz="1300" baseline="31999" dirty="0"/>
              <a:t>9 </a:t>
            </a:r>
          </a:p>
          <a:p>
            <a:pPr>
              <a:defRPr sz="1300"/>
            </a:pPr>
            <a:r>
              <a:rPr sz="1300" dirty="0"/>
              <a:t>3 beams across</a:t>
            </a:r>
            <a:endParaRPr sz="1300" baseline="31999" dirty="0"/>
          </a:p>
        </p:txBody>
      </p:sp>
      <p:pic>
        <p:nvPicPr>
          <p:cNvPr id="117" name="Screenshot 2020-11-02 at 10.46.06.png" descr="Screenshot 2020-11-02 at 10.46.06.png"/>
          <p:cNvPicPr>
            <a:picLocks noChangeAspect="1"/>
          </p:cNvPicPr>
          <p:nvPr/>
        </p:nvPicPr>
        <p:blipFill>
          <a:blip r:embed="rId4"/>
          <a:srcRect l="88164" t="82220" r="2014" b="4800"/>
          <a:stretch>
            <a:fillRect/>
          </a:stretch>
        </p:blipFill>
        <p:spPr>
          <a:xfrm>
            <a:off x="5002956" y="3655803"/>
            <a:ext cx="480220" cy="510977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5"/>
          <p:cNvSpPr txBox="1"/>
          <p:nvPr/>
        </p:nvSpPr>
        <p:spPr>
          <a:xfrm>
            <a:off x="3379674" y="386902"/>
            <a:ext cx="9239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21" name="z = 0…"/>
          <p:cNvSpPr txBox="1"/>
          <p:nvPr/>
        </p:nvSpPr>
        <p:spPr>
          <a:xfrm>
            <a:off x="1213129" y="1405350"/>
            <a:ext cx="1214946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/>
            </a:pPr>
            <a:r>
              <a:rPr sz="1300" dirty="0"/>
              <a:t>z = 0</a:t>
            </a:r>
          </a:p>
          <a:p>
            <a:pPr>
              <a:defRPr sz="1300"/>
            </a:pPr>
            <a:r>
              <a:rPr sz="1300" dirty="0"/>
              <a:t>MHI= 1.7 x 10</a:t>
            </a:r>
            <a:r>
              <a:rPr sz="1300" baseline="31999" dirty="0"/>
              <a:t>10 </a:t>
            </a:r>
          </a:p>
          <a:p>
            <a:pPr>
              <a:defRPr sz="1300"/>
            </a:pPr>
            <a:r>
              <a:rPr sz="1300" dirty="0"/>
              <a:t>28 beams across</a:t>
            </a:r>
            <a:endParaRPr sz="1300" baseline="31999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Fully Automated 3DBarolo (DiTeodoro+15):…"/>
              <p:cNvSpPr txBox="1"/>
              <p:nvPr/>
            </p:nvSpPr>
            <p:spPr>
              <a:xfrm>
                <a:off x="4628848" y="1145091"/>
                <a:ext cx="3980703" cy="1815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pPr>
                  <a:defRPr sz="1100"/>
                </a:pPr>
                <a:r>
                  <a:rPr sz="1600" dirty="0"/>
                  <a:t>Fully Automated 3DBarolo (DiTeodoro+15):</a:t>
                </a:r>
              </a:p>
              <a:p>
                <a:pPr>
                  <a:defRPr sz="1100"/>
                </a:pPr>
                <a:endParaRPr sz="1600" dirty="0"/>
              </a:p>
              <a:p>
                <a:pPr>
                  <a:defRPr sz="1100"/>
                </a:pPr>
                <a:r>
                  <a:rPr sz="1600" dirty="0"/>
                  <a:t>102 objects with reliable </a:t>
                </a:r>
                <a:r>
                  <a:rPr sz="1600" dirty="0">
                    <a:solidFill>
                      <a:srgbClr val="FFFF00"/>
                    </a:solidFill>
                  </a:rPr>
                  <a:t>RESOLVED</a:t>
                </a:r>
                <a:r>
                  <a:rPr sz="1600" dirty="0"/>
                  <a:t> kinematics</a:t>
                </a:r>
              </a:p>
              <a:p>
                <a:pPr>
                  <a:defRPr sz="1100"/>
                </a:pPr>
                <a:r>
                  <a:rPr sz="1600" dirty="0"/>
                  <a:t>Properties: </a:t>
                </a:r>
                <a:r>
                  <a:rPr sz="1600" dirty="0" err="1"/>
                  <a:t>Vrot</a:t>
                </a:r>
                <a:r>
                  <a:rPr sz="1600" dirty="0"/>
                  <a:t>(R), Incl(R), PA(R), </a:t>
                </a:r>
                <a14:m>
                  <m:oMath xmlns:m="http://schemas.openxmlformats.org/officeDocument/2006/math">
                    <m:r>
                      <a:rPr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sz="1600" dirty="0"/>
                  <a:t>(R),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sz="1600" dirty="0"/>
                  <a:t>(HI)</a:t>
                </a:r>
              </a:p>
              <a:p>
                <a:pPr>
                  <a:defRPr sz="1100"/>
                </a:pPr>
                <a:endParaRPr sz="1600" dirty="0"/>
              </a:p>
              <a:p>
                <a:pPr>
                  <a:defRPr sz="1100"/>
                </a:pPr>
                <a:r>
                  <a:rPr sz="1600" dirty="0"/>
                  <a:t>Caveats:</a:t>
                </a:r>
              </a:p>
              <a:p>
                <a:pPr>
                  <a:defRPr sz="1100"/>
                </a:pPr>
                <a:r>
                  <a:rPr sz="1600" dirty="0"/>
                  <a:t>Velocity resolution ~</a:t>
                </a:r>
                <a:r>
                  <a:rPr sz="1600" dirty="0">
                    <a:solidFill>
                      <a:srgbClr val="FFFF00"/>
                    </a:solidFill>
                  </a:rPr>
                  <a:t>44 km/s</a:t>
                </a:r>
                <a:endParaRPr sz="1600" baseline="31999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123" name="Fully Automated 3DBarolo (DiTeodoro+15)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848" y="1145091"/>
                <a:ext cx="3980703" cy="1815880"/>
              </a:xfrm>
              <a:prstGeom prst="rect">
                <a:avLst/>
              </a:prstGeom>
              <a:blipFill>
                <a:blip r:embed="rId5"/>
                <a:stretch>
                  <a:fillRect l="-1911" t="-1389" r="-1274" b="-2778"/>
                </a:stretch>
              </a:blip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Ponomareva+ in prep"/>
          <p:cNvSpPr txBox="1"/>
          <p:nvPr/>
        </p:nvSpPr>
        <p:spPr>
          <a:xfrm>
            <a:off x="8974922" y="6484869"/>
            <a:ext cx="14286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Ponomareva+ in prep</a:t>
            </a:r>
          </a:p>
        </p:txBody>
      </p:sp>
      <p:pic>
        <p:nvPicPr>
          <p:cNvPr id="126" name="redshift_tfr.pdf" descr="redshift_tf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904" y="3435500"/>
            <a:ext cx="2994423" cy="199897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127" name="No evolution of the TFr up to z = 0.083"/>
          <p:cNvSpPr txBox="1"/>
          <p:nvPr/>
        </p:nvSpPr>
        <p:spPr>
          <a:xfrm>
            <a:off x="8251904" y="3092400"/>
            <a:ext cx="2709266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rPr dirty="0"/>
              <a:t>No evolution of the </a:t>
            </a:r>
            <a:r>
              <a:rPr dirty="0" err="1"/>
              <a:t>TFr</a:t>
            </a:r>
            <a:r>
              <a:rPr dirty="0"/>
              <a:t> up to z = 0.083</a:t>
            </a:r>
            <a:endParaRPr baseline="31999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65CE7F-4F85-F144-982A-964DA53E912A}"/>
              </a:ext>
            </a:extLst>
          </p:cNvPr>
          <p:cNvSpPr/>
          <p:nvPr/>
        </p:nvSpPr>
        <p:spPr>
          <a:xfrm>
            <a:off x="3199449" y="327776"/>
            <a:ext cx="6266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MIGHTEE-HI early science: Velocities</a:t>
            </a:r>
          </a:p>
        </p:txBody>
      </p:sp>
    </p:spTree>
    <p:extLst>
      <p:ext uri="{BB962C8B-B14F-4D97-AF65-F5344CB8AC3E}">
        <p14:creationId xmlns:p14="http://schemas.microsoft.com/office/powerpoint/2010/main" val="283283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8294-114D-0545-8764-908B51BC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2663"/>
          </a:xfrm>
        </p:spPr>
        <p:txBody>
          <a:bodyPr/>
          <a:lstStyle/>
          <a:p>
            <a:r>
              <a:rPr lang="en-US" b="1" dirty="0"/>
              <a:t>To do this kind of science we need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F0C197-F202-1A46-AD2E-AE5AAFF538C1}"/>
              </a:ext>
            </a:extLst>
          </p:cNvPr>
          <p:cNvSpPr txBox="1">
            <a:spLocks/>
          </p:cNvSpPr>
          <p:nvPr/>
        </p:nvSpPr>
        <p:spPr>
          <a:xfrm>
            <a:off x="638174" y="982663"/>
            <a:ext cx="10515600" cy="55324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Some might argue we have too many pathfinders and precursors…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MeerKAT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ASKAP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APERTIF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LOFAR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MWA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eMERLIN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JVLA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uGMRT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			(apologies if I’ve missed your </a:t>
            </a:r>
            <a:r>
              <a:rPr lang="en-US" sz="2400" dirty="0" err="1">
                <a:solidFill>
                  <a:srgbClr val="FFFF00"/>
                </a:solidFill>
              </a:rPr>
              <a:t>favourite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/>
              <a:t>However, these all have different science aims and test different parts of what the SKA is planned to be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9941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6372889" y="1060042"/>
            <a:ext cx="5753027" cy="53110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pic>
        <p:nvPicPr>
          <p:cNvPr id="199" name="zhist.pdf" descr="zhist.pdf"/>
          <p:cNvPicPr>
            <a:picLocks noChangeAspect="1"/>
          </p:cNvPicPr>
          <p:nvPr/>
        </p:nvPicPr>
        <p:blipFill>
          <a:blip r:embed="rId2"/>
          <a:srcRect t="43638" r="15503"/>
          <a:stretch>
            <a:fillRect/>
          </a:stretch>
        </p:blipFill>
        <p:spPr>
          <a:xfrm>
            <a:off x="6176607" y="1207547"/>
            <a:ext cx="6179577" cy="533425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dshift histogram already shows LSS"/>
          <p:cNvSpPr txBox="1"/>
          <p:nvPr/>
        </p:nvSpPr>
        <p:spPr>
          <a:xfrm>
            <a:off x="113465" y="213391"/>
            <a:ext cx="9018671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2100"/>
              </a:spcBef>
              <a:defRPr sz="3800" i="1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672" i="0" dirty="0"/>
              <a:t>Observations</a:t>
            </a:r>
            <a:r>
              <a:rPr sz="2672" i="0" dirty="0"/>
              <a:t> already shows LSS</a:t>
            </a:r>
            <a:r>
              <a:rPr lang="en-GB" sz="2672" i="0" dirty="0"/>
              <a:t> in XMMLSS field</a:t>
            </a:r>
            <a:endParaRPr sz="2672" i="0" dirty="0"/>
          </a:p>
        </p:txBody>
      </p:sp>
      <p:sp>
        <p:nvSpPr>
          <p:cNvPr id="201" name="Line"/>
          <p:cNvSpPr/>
          <p:nvPr/>
        </p:nvSpPr>
        <p:spPr>
          <a:xfrm flipH="1">
            <a:off x="9320954" y="2085810"/>
            <a:ext cx="562442" cy="579278"/>
          </a:xfrm>
          <a:prstGeom prst="line">
            <a:avLst/>
          </a:prstGeom>
          <a:ln w="50800">
            <a:solidFill>
              <a:srgbClr val="9411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sp>
        <p:nvSpPr>
          <p:cNvPr id="202" name="Line"/>
          <p:cNvSpPr/>
          <p:nvPr/>
        </p:nvSpPr>
        <p:spPr>
          <a:xfrm flipH="1">
            <a:off x="10626949" y="2882845"/>
            <a:ext cx="562442" cy="579278"/>
          </a:xfrm>
          <a:prstGeom prst="line">
            <a:avLst/>
          </a:prstGeom>
          <a:ln w="50800">
            <a:solidFill>
              <a:srgbClr val="9411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sp>
        <p:nvSpPr>
          <p:cNvPr id="203" name="Group"/>
          <p:cNvSpPr txBox="1"/>
          <p:nvPr/>
        </p:nvSpPr>
        <p:spPr>
          <a:xfrm>
            <a:off x="10674524" y="2455896"/>
            <a:ext cx="1298351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3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250" dirty="0"/>
              <a:t>Group</a:t>
            </a:r>
          </a:p>
        </p:txBody>
      </p:sp>
      <p:sp>
        <p:nvSpPr>
          <p:cNvPr id="204" name="Huge…"/>
          <p:cNvSpPr txBox="1"/>
          <p:nvPr/>
        </p:nvSpPr>
        <p:spPr>
          <a:xfrm>
            <a:off x="9335361" y="1452714"/>
            <a:ext cx="1978074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3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250" dirty="0"/>
              <a:t> </a:t>
            </a:r>
          </a:p>
          <a:p>
            <a:pPr>
              <a:defRPr sz="3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250" dirty="0"/>
              <a:t>O</a:t>
            </a:r>
            <a:r>
              <a:rPr sz="2250" dirty="0" err="1"/>
              <a:t>verdensity</a:t>
            </a:r>
            <a:endParaRPr sz="2250"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984EAF20-370A-BE4C-8ED0-1E4FC1430988}"/>
              </a:ext>
            </a:extLst>
          </p:cNvPr>
          <p:cNvSpPr/>
          <p:nvPr/>
        </p:nvSpPr>
        <p:spPr>
          <a:xfrm>
            <a:off x="-22954" y="840441"/>
            <a:ext cx="6190532" cy="57318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pic>
        <p:nvPicPr>
          <p:cNvPr id="10" name="MHI_z.pdf" descr="MHI_z.pdf">
            <a:extLst>
              <a:ext uri="{FF2B5EF4-FFF2-40B4-BE49-F238E27FC236}">
                <a16:creationId xmlns:a16="http://schemas.microsoft.com/office/drawing/2014/main" id="{D944FFEB-77D6-5B46-9586-7FFC00C8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931" r="13130"/>
          <a:stretch>
            <a:fillRect/>
          </a:stretch>
        </p:blipFill>
        <p:spPr>
          <a:xfrm>
            <a:off x="-290988" y="1165338"/>
            <a:ext cx="6331067" cy="56653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">
            <a:extLst>
              <a:ext uri="{FF2B5EF4-FFF2-40B4-BE49-F238E27FC236}">
                <a16:creationId xmlns:a16="http://schemas.microsoft.com/office/drawing/2014/main" id="{45A220B9-E84A-FA40-95A4-244A8693669E}"/>
              </a:ext>
            </a:extLst>
          </p:cNvPr>
          <p:cNvGrpSpPr/>
          <p:nvPr/>
        </p:nvGrpSpPr>
        <p:grpSpPr>
          <a:xfrm>
            <a:off x="1780051" y="1452713"/>
            <a:ext cx="2027525" cy="4383002"/>
            <a:chOff x="-1" y="0"/>
            <a:chExt cx="2930245" cy="6604000"/>
          </a:xfrm>
        </p:grpSpPr>
        <p:sp>
          <p:nvSpPr>
            <p:cNvPr id="12" name="Line">
              <a:extLst>
                <a:ext uri="{FF2B5EF4-FFF2-40B4-BE49-F238E27FC236}">
                  <a16:creationId xmlns:a16="http://schemas.microsoft.com/office/drawing/2014/main" id="{72CDF1CF-58EB-C34A-977D-3E6E645B2BE2}"/>
                </a:ext>
              </a:extLst>
            </p:cNvPr>
            <p:cNvSpPr/>
            <p:nvPr/>
          </p:nvSpPr>
          <p:spPr>
            <a:xfrm flipV="1">
              <a:off x="2930243" y="0"/>
              <a:ext cx="1" cy="6604000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13" name="ALFALFA z limit">
              <a:extLst>
                <a:ext uri="{FF2B5EF4-FFF2-40B4-BE49-F238E27FC236}">
                  <a16:creationId xmlns:a16="http://schemas.microsoft.com/office/drawing/2014/main" id="{2C529323-48A3-C348-8092-FE6EFFCFEBDC}"/>
                </a:ext>
              </a:extLst>
            </p:cNvPr>
            <p:cNvSpPr txBox="1"/>
            <p:nvPr/>
          </p:nvSpPr>
          <p:spPr>
            <a:xfrm>
              <a:off x="-1" y="5933102"/>
              <a:ext cx="2884162" cy="579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100">
                  <a:solidFill>
                    <a:srgbClr val="9411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180"/>
                <a:t>ALFALFA z limit</a:t>
              </a:r>
            </a:p>
          </p:txBody>
        </p:sp>
      </p:grpSp>
      <p:grpSp>
        <p:nvGrpSpPr>
          <p:cNvPr id="15" name="Group">
            <a:extLst>
              <a:ext uri="{FF2B5EF4-FFF2-40B4-BE49-F238E27FC236}">
                <a16:creationId xmlns:a16="http://schemas.microsoft.com/office/drawing/2014/main" id="{28E5614D-02E0-2145-89E7-F0DE6398028C}"/>
              </a:ext>
            </a:extLst>
          </p:cNvPr>
          <p:cNvGrpSpPr/>
          <p:nvPr/>
        </p:nvGrpSpPr>
        <p:grpSpPr>
          <a:xfrm>
            <a:off x="4912130" y="1452713"/>
            <a:ext cx="1183870" cy="4301642"/>
            <a:chOff x="0" y="0"/>
            <a:chExt cx="885056" cy="6604000"/>
          </a:xfrm>
        </p:grpSpPr>
        <p:sp>
          <p:nvSpPr>
            <p:cNvPr id="16" name="Line">
              <a:extLst>
                <a:ext uri="{FF2B5EF4-FFF2-40B4-BE49-F238E27FC236}">
                  <a16:creationId xmlns:a16="http://schemas.microsoft.com/office/drawing/2014/main" id="{BF448494-3309-BF45-BCAE-B71E98005E80}"/>
                </a:ext>
              </a:extLst>
            </p:cNvPr>
            <p:cNvSpPr/>
            <p:nvPr/>
          </p:nvSpPr>
          <p:spPr>
            <a:xfrm flipV="1">
              <a:off x="16840" y="0"/>
              <a:ext cx="1" cy="6604000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17" name="RFI">
              <a:extLst>
                <a:ext uri="{FF2B5EF4-FFF2-40B4-BE49-F238E27FC236}">
                  <a16:creationId xmlns:a16="http://schemas.microsoft.com/office/drawing/2014/main" id="{E13246EF-934C-9D45-A87A-5E1771F4A226}"/>
                </a:ext>
              </a:extLst>
            </p:cNvPr>
            <p:cNvSpPr txBox="1"/>
            <p:nvPr/>
          </p:nvSpPr>
          <p:spPr>
            <a:xfrm>
              <a:off x="141832" y="4663102"/>
              <a:ext cx="743224" cy="579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100">
                  <a:solidFill>
                    <a:srgbClr val="9411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180" dirty="0"/>
                <a:t>RFI</a:t>
              </a: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45A17FE6-6AD4-DB4B-8C3C-21E1CD88858C}"/>
                </a:ext>
              </a:extLst>
            </p:cNvPr>
            <p:cNvSpPr/>
            <p:nvPr/>
          </p:nvSpPr>
          <p:spPr>
            <a:xfrm>
              <a:off x="0" y="5295900"/>
              <a:ext cx="851297" cy="0"/>
            </a:xfrm>
            <a:prstGeom prst="line">
              <a:avLst/>
            </a:prstGeom>
            <a:noFill/>
            <a:ln w="38100" cap="flat">
              <a:solidFill>
                <a:srgbClr val="9411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</p:grpSp>
      <p:sp>
        <p:nvSpPr>
          <p:cNvPr id="14" name="Oval">
            <a:extLst>
              <a:ext uri="{FF2B5EF4-FFF2-40B4-BE49-F238E27FC236}">
                <a16:creationId xmlns:a16="http://schemas.microsoft.com/office/drawing/2014/main" id="{D32C4369-7E6E-AF4B-8907-10878C5A2326}"/>
              </a:ext>
            </a:extLst>
          </p:cNvPr>
          <p:cNvSpPr/>
          <p:nvPr/>
        </p:nvSpPr>
        <p:spPr>
          <a:xfrm>
            <a:off x="2766621" y="1927876"/>
            <a:ext cx="551712" cy="1716338"/>
          </a:xfrm>
          <a:prstGeom prst="ellipse">
            <a:avLst/>
          </a:prstGeom>
          <a:ln w="38100">
            <a:solidFill>
              <a:srgbClr val="9411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</p:spTree>
    <p:extLst>
      <p:ext uri="{BB962C8B-B14F-4D97-AF65-F5344CB8AC3E}">
        <p14:creationId xmlns:p14="http://schemas.microsoft.com/office/powerpoint/2010/main" val="276686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9D70-553B-B145-8297-2FF8C0E55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5" y="-194871"/>
            <a:ext cx="10131425" cy="145626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D8AEB-287C-E74C-9E61-FCD4BA7E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11" y="839449"/>
            <a:ext cx="10131425" cy="591063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Pathfinders and precursors are doing key elements of SKA science now</a:t>
            </a:r>
          </a:p>
          <a:p>
            <a:r>
              <a:rPr lang="en-US" sz="2400" dirty="0">
                <a:solidFill>
                  <a:srgbClr val="FFC000"/>
                </a:solidFill>
              </a:rPr>
              <a:t>Information from all of them fill in key aspects of what the SKA aims to do</a:t>
            </a:r>
          </a:p>
          <a:p>
            <a:r>
              <a:rPr lang="en-US" sz="2400" dirty="0">
                <a:solidFill>
                  <a:srgbClr val="FFC000"/>
                </a:solidFill>
              </a:rPr>
              <a:t>Many of these projects and surveys are limited by human resource, so plenty of opportunities to get involved</a:t>
            </a:r>
          </a:p>
          <a:p>
            <a:r>
              <a:rPr lang="en-US" sz="2400" dirty="0">
                <a:solidFill>
                  <a:srgbClr val="FFC000"/>
                </a:solidFill>
              </a:rPr>
              <a:t>Working with the data from these telescopes now is possibly the best preparation for working with the SKA</a:t>
            </a:r>
          </a:p>
          <a:p>
            <a:r>
              <a:rPr lang="en-US" sz="2400" dirty="0">
                <a:solidFill>
                  <a:srgbClr val="FFC000"/>
                </a:solidFill>
              </a:rPr>
              <a:t>Many of the chapters in the 2015 science book are being addressed, however, reality bites on theoretical noise limits and dynamic range when dealing with the real data – so important lessons are being learnt.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Continually learning about how to deal with these data!</a:t>
            </a:r>
          </a:p>
        </p:txBody>
      </p:sp>
    </p:spTree>
    <p:extLst>
      <p:ext uri="{BB962C8B-B14F-4D97-AF65-F5344CB8AC3E}">
        <p14:creationId xmlns:p14="http://schemas.microsoft.com/office/powerpoint/2010/main" val="478894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8294-114D-0545-8764-908B51BC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2663"/>
          </a:xfrm>
        </p:spPr>
        <p:txBody>
          <a:bodyPr/>
          <a:lstStyle/>
          <a:p>
            <a:r>
              <a:rPr lang="en-US" b="1" dirty="0"/>
              <a:t>To do this kind of science we need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F0C197-F202-1A46-AD2E-AE5AAFF538C1}"/>
              </a:ext>
            </a:extLst>
          </p:cNvPr>
          <p:cNvSpPr txBox="1">
            <a:spLocks/>
          </p:cNvSpPr>
          <p:nvPr/>
        </p:nvSpPr>
        <p:spPr>
          <a:xfrm>
            <a:off x="638174" y="982663"/>
            <a:ext cx="10515600" cy="5532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Some might argue we have too many pathfinders and precursors…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MeerKAT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– many dish, high-sensitivity at mid-frequencies (SKA Mid)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ASKAP </a:t>
            </a:r>
            <a:r>
              <a:rPr lang="en-US" sz="2400" dirty="0">
                <a:solidFill>
                  <a:schemeClr val="tx2"/>
                </a:solidFill>
              </a:rPr>
              <a:t>– dishes with PAFs, wide </a:t>
            </a:r>
            <a:r>
              <a:rPr lang="en-US" sz="2400" dirty="0" err="1">
                <a:solidFill>
                  <a:schemeClr val="tx2"/>
                </a:solidFill>
              </a:rPr>
              <a:t>FoV</a:t>
            </a:r>
            <a:r>
              <a:rPr lang="en-US" sz="2400" dirty="0">
                <a:solidFill>
                  <a:schemeClr val="tx2"/>
                </a:solidFill>
              </a:rPr>
              <a:t> at mid-frequencies (SKA Phase X)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APERTIF </a:t>
            </a:r>
            <a:r>
              <a:rPr lang="en-US" sz="2400" dirty="0">
                <a:solidFill>
                  <a:schemeClr val="tx2"/>
                </a:solidFill>
              </a:rPr>
              <a:t>- dishes with PAFs, wide </a:t>
            </a:r>
            <a:r>
              <a:rPr lang="en-US" sz="2400" dirty="0" err="1">
                <a:solidFill>
                  <a:schemeClr val="tx2"/>
                </a:solidFill>
              </a:rPr>
              <a:t>FoV</a:t>
            </a:r>
            <a:r>
              <a:rPr lang="en-US" sz="2400" dirty="0">
                <a:solidFill>
                  <a:schemeClr val="tx2"/>
                </a:solidFill>
              </a:rPr>
              <a:t> at mid-frequencies (SKA Phase X)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LOFAR </a:t>
            </a:r>
            <a:r>
              <a:rPr lang="en-US" sz="2400" dirty="0">
                <a:solidFill>
                  <a:schemeClr val="tx2"/>
                </a:solidFill>
              </a:rPr>
              <a:t>– low-</a:t>
            </a:r>
            <a:r>
              <a:rPr lang="en-US" sz="2400" dirty="0" err="1">
                <a:solidFill>
                  <a:schemeClr val="tx2"/>
                </a:solidFill>
              </a:rPr>
              <a:t>freq</a:t>
            </a:r>
            <a:r>
              <a:rPr lang="en-US" sz="2400" dirty="0">
                <a:solidFill>
                  <a:schemeClr val="tx2"/>
                </a:solidFill>
              </a:rPr>
              <a:t>, many stations, long baselines, large core (SKA Low)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MWA </a:t>
            </a:r>
            <a:r>
              <a:rPr lang="en-US" sz="2400" dirty="0">
                <a:solidFill>
                  <a:schemeClr val="tx2"/>
                </a:solidFill>
              </a:rPr>
              <a:t>– low-</a:t>
            </a:r>
            <a:r>
              <a:rPr lang="en-US" sz="2400" dirty="0" err="1">
                <a:solidFill>
                  <a:schemeClr val="tx2"/>
                </a:solidFill>
              </a:rPr>
              <a:t>freq</a:t>
            </a:r>
            <a:r>
              <a:rPr lang="en-US" sz="2400" dirty="0">
                <a:solidFill>
                  <a:schemeClr val="tx2"/>
                </a:solidFill>
              </a:rPr>
              <a:t>, short baselines, at Murchison (SKA-Low)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eMERLIN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– Sparse dish array, long baselines, high-sensitivity (SKA Mid/long baselines)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JVLA </a:t>
            </a:r>
            <a:r>
              <a:rPr lang="en-US" sz="2400" dirty="0">
                <a:solidFill>
                  <a:schemeClr val="tx2"/>
                </a:solidFill>
              </a:rPr>
              <a:t>– many dish, high sensitivity, small </a:t>
            </a:r>
            <a:r>
              <a:rPr lang="en-US" sz="2400" dirty="0" err="1">
                <a:solidFill>
                  <a:schemeClr val="tx2"/>
                </a:solidFill>
              </a:rPr>
              <a:t>FoV</a:t>
            </a:r>
            <a:r>
              <a:rPr lang="en-US" sz="2400" dirty="0">
                <a:solidFill>
                  <a:schemeClr val="tx2"/>
                </a:solidFill>
              </a:rPr>
              <a:t>, all-frequencies (SKA Mid)</a:t>
            </a:r>
          </a:p>
          <a:p>
            <a:r>
              <a:rPr lang="en-US" sz="2400" dirty="0" err="1">
                <a:solidFill>
                  <a:srgbClr val="FFFF00"/>
                </a:solidFill>
              </a:rPr>
              <a:t>uGMRT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– many dish, high sensitivity, low-mid </a:t>
            </a:r>
            <a:r>
              <a:rPr lang="en-US" sz="2400" dirty="0" err="1">
                <a:solidFill>
                  <a:schemeClr val="tx2"/>
                </a:solidFill>
              </a:rPr>
              <a:t>freq</a:t>
            </a:r>
            <a:r>
              <a:rPr lang="en-US" sz="2400" dirty="0">
                <a:solidFill>
                  <a:schemeClr val="tx2"/>
                </a:solidFill>
              </a:rPr>
              <a:t> (SKA Mid)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/>
              <a:t>However, these all have different science aims and test different parts of what the SKA is planned to be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454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28294-114D-0545-8764-908B51BC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2663"/>
          </a:xfrm>
        </p:spPr>
        <p:txBody>
          <a:bodyPr/>
          <a:lstStyle/>
          <a:p>
            <a:r>
              <a:rPr lang="en-US" b="1" dirty="0"/>
              <a:t>SKA Key Science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5FE57-7127-8E48-BE11-246E79951352}"/>
              </a:ext>
            </a:extLst>
          </p:cNvPr>
          <p:cNvSpPr/>
          <p:nvPr/>
        </p:nvSpPr>
        <p:spPr>
          <a:xfrm>
            <a:off x="728664" y="982663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Cosmology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51D96BD-E3BA-1F49-B31B-B3EFD1CD42D4}"/>
              </a:ext>
            </a:extLst>
          </p:cNvPr>
          <p:cNvSpPr/>
          <p:nvPr/>
        </p:nvSpPr>
        <p:spPr>
          <a:xfrm>
            <a:off x="728664" y="2301878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Transients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5503F2-E704-0B4D-B1E8-941F6A05525D}"/>
              </a:ext>
            </a:extLst>
          </p:cNvPr>
          <p:cNvSpPr/>
          <p:nvPr/>
        </p:nvSpPr>
        <p:spPr>
          <a:xfrm>
            <a:off x="728664" y="3910010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Pulsars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34EB6B7-2B44-FA46-98B6-4C43A5872863}"/>
              </a:ext>
            </a:extLst>
          </p:cNvPr>
          <p:cNvSpPr/>
          <p:nvPr/>
        </p:nvSpPr>
        <p:spPr>
          <a:xfrm>
            <a:off x="728664" y="5552281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Epoch of </a:t>
            </a:r>
            <a:r>
              <a:rPr lang="en-US" dirty="0" err="1"/>
              <a:t>Reionisation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E82C8F-86A6-9741-88E8-7CE47F904D0F}"/>
              </a:ext>
            </a:extLst>
          </p:cNvPr>
          <p:cNvSpPr/>
          <p:nvPr/>
        </p:nvSpPr>
        <p:spPr>
          <a:xfrm>
            <a:off x="9403560" y="2724023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 and Spectral Lines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0AEC2C-ABDC-A047-A389-8AA23D39735D}"/>
              </a:ext>
            </a:extLst>
          </p:cNvPr>
          <p:cNvSpPr/>
          <p:nvPr/>
        </p:nvSpPr>
        <p:spPr>
          <a:xfrm>
            <a:off x="9444042" y="1426992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Continuum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6FDE8F-872C-C54B-BD43-0F78ABF90CC6}"/>
              </a:ext>
            </a:extLst>
          </p:cNvPr>
          <p:cNvSpPr/>
          <p:nvPr/>
        </p:nvSpPr>
        <p:spPr>
          <a:xfrm>
            <a:off x="9457143" y="4294550"/>
            <a:ext cx="2214562" cy="646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Magnetism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D10253-C5A7-7748-B77C-7AB314119AE4}"/>
              </a:ext>
            </a:extLst>
          </p:cNvPr>
          <p:cNvSpPr/>
          <p:nvPr/>
        </p:nvSpPr>
        <p:spPr>
          <a:xfrm>
            <a:off x="5472113" y="2368237"/>
            <a:ext cx="1571625" cy="84495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MeerKAT</a:t>
            </a:r>
            <a:r>
              <a:rPr lang="en-US" dirty="0"/>
              <a:t>/JVLA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6D13F8-CF4C-A042-8DAD-18E9FF3FA04B}"/>
              </a:ext>
            </a:extLst>
          </p:cNvPr>
          <p:cNvSpPr/>
          <p:nvPr/>
        </p:nvSpPr>
        <p:spPr>
          <a:xfrm>
            <a:off x="5587607" y="5184279"/>
            <a:ext cx="1571625" cy="7360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MWA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56AC12-A0A9-2A44-80EF-71A2455CEDCE}"/>
              </a:ext>
            </a:extLst>
          </p:cNvPr>
          <p:cNvSpPr/>
          <p:nvPr/>
        </p:nvSpPr>
        <p:spPr>
          <a:xfrm>
            <a:off x="5588793" y="4368226"/>
            <a:ext cx="1571625" cy="7318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LOFAR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9E9B95-65C3-2E49-8AFB-078F32443D47}"/>
              </a:ext>
            </a:extLst>
          </p:cNvPr>
          <p:cNvSpPr/>
          <p:nvPr/>
        </p:nvSpPr>
        <p:spPr>
          <a:xfrm>
            <a:off x="5431631" y="578173"/>
            <a:ext cx="1571625" cy="7360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APERTIF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100EB7-C4BD-2B43-9A22-3CEAF9D332F7}"/>
              </a:ext>
            </a:extLst>
          </p:cNvPr>
          <p:cNvSpPr/>
          <p:nvPr/>
        </p:nvSpPr>
        <p:spPr>
          <a:xfrm>
            <a:off x="5574506" y="3415081"/>
            <a:ext cx="1571625" cy="88265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uGMRT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84E377-06EF-9741-B39A-A491B806C4A2}"/>
              </a:ext>
            </a:extLst>
          </p:cNvPr>
          <p:cNvSpPr/>
          <p:nvPr/>
        </p:nvSpPr>
        <p:spPr>
          <a:xfrm>
            <a:off x="5472113" y="1476702"/>
            <a:ext cx="1571625" cy="736004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ASKAP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535863-5BFF-FC41-8397-1A51870DA0D6}"/>
              </a:ext>
            </a:extLst>
          </p:cNvPr>
          <p:cNvSpPr/>
          <p:nvPr/>
        </p:nvSpPr>
        <p:spPr>
          <a:xfrm>
            <a:off x="5574506" y="6068194"/>
            <a:ext cx="1571625" cy="64611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eMERLIN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6080A1-4D18-4C45-B9C1-D4A67D9B28C8}"/>
              </a:ext>
            </a:extLst>
          </p:cNvPr>
          <p:cNvCxnSpPr>
            <a:stCxn id="3" idx="3"/>
            <a:endCxn id="17" idx="2"/>
          </p:cNvCxnSpPr>
          <p:nvPr/>
        </p:nvCxnSpPr>
        <p:spPr>
          <a:xfrm flipV="1">
            <a:off x="2943226" y="946175"/>
            <a:ext cx="2488405" cy="35954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144563-895E-2048-B57A-C5102165B519}"/>
              </a:ext>
            </a:extLst>
          </p:cNvPr>
          <p:cNvCxnSpPr>
            <a:cxnSpLocks/>
            <a:stCxn id="3" idx="3"/>
            <a:endCxn id="19" idx="2"/>
          </p:cNvCxnSpPr>
          <p:nvPr/>
        </p:nvCxnSpPr>
        <p:spPr>
          <a:xfrm>
            <a:off x="2943226" y="1305719"/>
            <a:ext cx="2528887" cy="53898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1D335-969D-8D4A-B0C6-DC852649E9AC}"/>
              </a:ext>
            </a:extLst>
          </p:cNvPr>
          <p:cNvCxnSpPr>
            <a:cxnSpLocks/>
            <a:stCxn id="3" idx="3"/>
            <a:endCxn id="4" idx="2"/>
          </p:cNvCxnSpPr>
          <p:nvPr/>
        </p:nvCxnSpPr>
        <p:spPr>
          <a:xfrm>
            <a:off x="2943226" y="1305719"/>
            <a:ext cx="2528887" cy="148499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299F5B-5C80-3447-8892-1395C4A2837F}"/>
              </a:ext>
            </a:extLst>
          </p:cNvPr>
          <p:cNvCxnSpPr>
            <a:cxnSpLocks/>
            <a:stCxn id="3" idx="3"/>
            <a:endCxn id="16" idx="2"/>
          </p:cNvCxnSpPr>
          <p:nvPr/>
        </p:nvCxnSpPr>
        <p:spPr>
          <a:xfrm>
            <a:off x="2943226" y="1305719"/>
            <a:ext cx="2645567" cy="342842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0AAAFA-212D-FF45-834F-1EA581471565}"/>
              </a:ext>
            </a:extLst>
          </p:cNvPr>
          <p:cNvCxnSpPr>
            <a:cxnSpLocks/>
            <a:stCxn id="3" idx="3"/>
            <a:endCxn id="18" idx="2"/>
          </p:cNvCxnSpPr>
          <p:nvPr/>
        </p:nvCxnSpPr>
        <p:spPr>
          <a:xfrm>
            <a:off x="2943226" y="1305719"/>
            <a:ext cx="2631280" cy="255069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A2DA6F1-12F3-2346-9354-983971DA935C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969420" y="946175"/>
            <a:ext cx="2462211" cy="16688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F7443FE-B32D-514A-887B-CC4EA68727D2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937270" y="1844704"/>
            <a:ext cx="2534843" cy="7802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613F22-BC61-444A-A571-BC7AD6DFEBBA}"/>
              </a:ext>
            </a:extLst>
          </p:cNvPr>
          <p:cNvCxnSpPr>
            <a:cxnSpLocks/>
            <a:stCxn id="5" idx="3"/>
            <a:endCxn id="4" idx="2"/>
          </p:cNvCxnSpPr>
          <p:nvPr/>
        </p:nvCxnSpPr>
        <p:spPr>
          <a:xfrm>
            <a:off x="2943226" y="2624934"/>
            <a:ext cx="2528887" cy="1657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5D4FC7-720A-804F-8EF1-6517573E1658}"/>
              </a:ext>
            </a:extLst>
          </p:cNvPr>
          <p:cNvCxnSpPr>
            <a:cxnSpLocks/>
            <a:stCxn id="5" idx="3"/>
            <a:endCxn id="18" idx="2"/>
          </p:cNvCxnSpPr>
          <p:nvPr/>
        </p:nvCxnSpPr>
        <p:spPr>
          <a:xfrm>
            <a:off x="2943226" y="2624934"/>
            <a:ext cx="2631280" cy="12314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49939F-EFD5-8E48-84ED-3B803141F6BF}"/>
              </a:ext>
            </a:extLst>
          </p:cNvPr>
          <p:cNvCxnSpPr>
            <a:cxnSpLocks/>
            <a:stCxn id="17" idx="6"/>
            <a:endCxn id="10" idx="1"/>
          </p:cNvCxnSpPr>
          <p:nvPr/>
        </p:nvCxnSpPr>
        <p:spPr>
          <a:xfrm>
            <a:off x="7003256" y="946175"/>
            <a:ext cx="2440786" cy="80387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F2D33FF-E89F-9643-84ED-BB67744BDFD9}"/>
              </a:ext>
            </a:extLst>
          </p:cNvPr>
          <p:cNvCxnSpPr>
            <a:cxnSpLocks/>
            <a:stCxn id="19" idx="6"/>
            <a:endCxn id="10" idx="1"/>
          </p:cNvCxnSpPr>
          <p:nvPr/>
        </p:nvCxnSpPr>
        <p:spPr>
          <a:xfrm flipV="1">
            <a:off x="7043738" y="1750048"/>
            <a:ext cx="2400304" cy="9465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5094293-287A-1F4D-90B4-4F1312ABC67E}"/>
              </a:ext>
            </a:extLst>
          </p:cNvPr>
          <p:cNvCxnSpPr>
            <a:cxnSpLocks/>
            <a:stCxn id="4" idx="6"/>
            <a:endCxn id="10" idx="1"/>
          </p:cNvCxnSpPr>
          <p:nvPr/>
        </p:nvCxnSpPr>
        <p:spPr>
          <a:xfrm flipV="1">
            <a:off x="7043738" y="1750048"/>
            <a:ext cx="2400304" cy="104066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0535D7C-12F0-5944-AFF6-1D5F73C6E11A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160418" y="1750048"/>
            <a:ext cx="2283624" cy="208751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7B87085-5707-164F-856B-279209EA4A65}"/>
              </a:ext>
            </a:extLst>
          </p:cNvPr>
          <p:cNvCxnSpPr>
            <a:cxnSpLocks/>
            <a:stCxn id="16" idx="6"/>
            <a:endCxn id="10" idx="1"/>
          </p:cNvCxnSpPr>
          <p:nvPr/>
        </p:nvCxnSpPr>
        <p:spPr>
          <a:xfrm flipV="1">
            <a:off x="7160418" y="1750048"/>
            <a:ext cx="2283624" cy="298409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66B7FFB-0E1A-6146-A23B-7420FE240D4C}"/>
              </a:ext>
            </a:extLst>
          </p:cNvPr>
          <p:cNvCxnSpPr>
            <a:cxnSpLocks/>
            <a:stCxn id="20" idx="6"/>
            <a:endCxn id="10" idx="1"/>
          </p:cNvCxnSpPr>
          <p:nvPr/>
        </p:nvCxnSpPr>
        <p:spPr>
          <a:xfrm flipV="1">
            <a:off x="7146131" y="1750048"/>
            <a:ext cx="2297911" cy="464120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2548722-1133-5740-9D1E-116F6B1CD3DE}"/>
              </a:ext>
            </a:extLst>
          </p:cNvPr>
          <p:cNvCxnSpPr>
            <a:cxnSpLocks/>
            <a:stCxn id="15" idx="6"/>
            <a:endCxn id="10" idx="1"/>
          </p:cNvCxnSpPr>
          <p:nvPr/>
        </p:nvCxnSpPr>
        <p:spPr>
          <a:xfrm flipV="1">
            <a:off x="7159232" y="1750048"/>
            <a:ext cx="2284810" cy="380223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11A4772-BDBD-2A4A-96F7-81CBE52CCBCF}"/>
              </a:ext>
            </a:extLst>
          </p:cNvPr>
          <p:cNvCxnSpPr>
            <a:cxnSpLocks/>
            <a:stCxn id="6" idx="3"/>
            <a:endCxn id="4" idx="2"/>
          </p:cNvCxnSpPr>
          <p:nvPr/>
        </p:nvCxnSpPr>
        <p:spPr>
          <a:xfrm flipV="1">
            <a:off x="2943226" y="2790713"/>
            <a:ext cx="2528887" cy="144235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492752-324F-CD44-979A-623DD03B2EDD}"/>
              </a:ext>
            </a:extLst>
          </p:cNvPr>
          <p:cNvCxnSpPr>
            <a:cxnSpLocks/>
            <a:stCxn id="6" idx="3"/>
            <a:endCxn id="18" idx="2"/>
          </p:cNvCxnSpPr>
          <p:nvPr/>
        </p:nvCxnSpPr>
        <p:spPr>
          <a:xfrm flipV="1">
            <a:off x="2943226" y="3856410"/>
            <a:ext cx="2631280" cy="37665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630AA3-BEC9-BC4C-897E-98A85C11AA59}"/>
              </a:ext>
            </a:extLst>
          </p:cNvPr>
          <p:cNvCxnSpPr>
            <a:cxnSpLocks/>
            <a:stCxn id="6" idx="3"/>
            <a:endCxn id="16" idx="2"/>
          </p:cNvCxnSpPr>
          <p:nvPr/>
        </p:nvCxnSpPr>
        <p:spPr>
          <a:xfrm>
            <a:off x="2943226" y="4233066"/>
            <a:ext cx="2645567" cy="50108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B3F5DC-31A7-C44E-BA13-7948944B1A17}"/>
              </a:ext>
            </a:extLst>
          </p:cNvPr>
          <p:cNvCxnSpPr>
            <a:cxnSpLocks/>
            <a:stCxn id="8" idx="3"/>
            <a:endCxn id="16" idx="2"/>
          </p:cNvCxnSpPr>
          <p:nvPr/>
        </p:nvCxnSpPr>
        <p:spPr>
          <a:xfrm flipV="1">
            <a:off x="2943226" y="4734146"/>
            <a:ext cx="2645567" cy="1141191"/>
          </a:xfrm>
          <a:prstGeom prst="line">
            <a:avLst/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EA4E72E-D7A2-2541-AFFD-999D9FDDF47C}"/>
              </a:ext>
            </a:extLst>
          </p:cNvPr>
          <p:cNvCxnSpPr>
            <a:cxnSpLocks/>
            <a:stCxn id="8" idx="3"/>
            <a:endCxn id="18" idx="2"/>
          </p:cNvCxnSpPr>
          <p:nvPr/>
        </p:nvCxnSpPr>
        <p:spPr>
          <a:xfrm flipV="1">
            <a:off x="2943226" y="3856410"/>
            <a:ext cx="2631280" cy="2018927"/>
          </a:xfrm>
          <a:prstGeom prst="line">
            <a:avLst/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97B19BE-1A1C-8041-8959-8B29F7389214}"/>
              </a:ext>
            </a:extLst>
          </p:cNvPr>
          <p:cNvCxnSpPr>
            <a:cxnSpLocks/>
            <a:stCxn id="8" idx="3"/>
            <a:endCxn id="15" idx="2"/>
          </p:cNvCxnSpPr>
          <p:nvPr/>
        </p:nvCxnSpPr>
        <p:spPr>
          <a:xfrm flipV="1">
            <a:off x="2943226" y="5552281"/>
            <a:ext cx="2644381" cy="323056"/>
          </a:xfrm>
          <a:prstGeom prst="line">
            <a:avLst/>
          </a:prstGeom>
          <a:ln w="254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8F6E9A6-722A-B44F-BA91-1A5CBA22F5CA}"/>
              </a:ext>
            </a:extLst>
          </p:cNvPr>
          <p:cNvCxnSpPr>
            <a:cxnSpLocks/>
            <a:stCxn id="17" idx="6"/>
            <a:endCxn id="9" idx="1"/>
          </p:cNvCxnSpPr>
          <p:nvPr/>
        </p:nvCxnSpPr>
        <p:spPr>
          <a:xfrm>
            <a:off x="7003256" y="946175"/>
            <a:ext cx="2400304" cy="21009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5945415-BDBA-F949-B7DE-1D5531C3F6A0}"/>
              </a:ext>
            </a:extLst>
          </p:cNvPr>
          <p:cNvCxnSpPr>
            <a:cxnSpLocks/>
            <a:stCxn id="19" idx="6"/>
            <a:endCxn id="9" idx="1"/>
          </p:cNvCxnSpPr>
          <p:nvPr/>
        </p:nvCxnSpPr>
        <p:spPr>
          <a:xfrm>
            <a:off x="7043738" y="1844704"/>
            <a:ext cx="2359822" cy="12023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B88955B-9550-6445-9576-E6318C03FCEC}"/>
              </a:ext>
            </a:extLst>
          </p:cNvPr>
          <p:cNvCxnSpPr>
            <a:cxnSpLocks/>
            <a:stCxn id="4" idx="6"/>
            <a:endCxn id="9" idx="1"/>
          </p:cNvCxnSpPr>
          <p:nvPr/>
        </p:nvCxnSpPr>
        <p:spPr>
          <a:xfrm>
            <a:off x="7043738" y="2790713"/>
            <a:ext cx="2359822" cy="2563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0073076-3C40-DE48-8D70-84207C19D1CD}"/>
              </a:ext>
            </a:extLst>
          </p:cNvPr>
          <p:cNvCxnSpPr>
            <a:cxnSpLocks/>
            <a:stCxn id="18" idx="6"/>
            <a:endCxn id="9" idx="1"/>
          </p:cNvCxnSpPr>
          <p:nvPr/>
        </p:nvCxnSpPr>
        <p:spPr>
          <a:xfrm flipV="1">
            <a:off x="7146131" y="3047079"/>
            <a:ext cx="2257429" cy="8093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60377B9-15AD-9B4B-81ED-CF059BACA8FB}"/>
              </a:ext>
            </a:extLst>
          </p:cNvPr>
          <p:cNvCxnSpPr>
            <a:cxnSpLocks/>
            <a:stCxn id="20" idx="6"/>
            <a:endCxn id="9" idx="1"/>
          </p:cNvCxnSpPr>
          <p:nvPr/>
        </p:nvCxnSpPr>
        <p:spPr>
          <a:xfrm flipV="1">
            <a:off x="7146131" y="3047079"/>
            <a:ext cx="2257429" cy="33441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DD21BBF-747E-4749-A18B-56D9C7484571}"/>
              </a:ext>
            </a:extLst>
          </p:cNvPr>
          <p:cNvCxnSpPr>
            <a:cxnSpLocks/>
            <a:stCxn id="20" idx="6"/>
            <a:endCxn id="11" idx="1"/>
          </p:cNvCxnSpPr>
          <p:nvPr/>
        </p:nvCxnSpPr>
        <p:spPr>
          <a:xfrm flipV="1">
            <a:off x="7146131" y="4617606"/>
            <a:ext cx="2311012" cy="177364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D0285453-6561-2F42-90FF-B4B8287F3599}"/>
              </a:ext>
            </a:extLst>
          </p:cNvPr>
          <p:cNvCxnSpPr>
            <a:cxnSpLocks/>
            <a:stCxn id="16" idx="6"/>
            <a:endCxn id="11" idx="1"/>
          </p:cNvCxnSpPr>
          <p:nvPr/>
        </p:nvCxnSpPr>
        <p:spPr>
          <a:xfrm flipV="1">
            <a:off x="7160418" y="4617606"/>
            <a:ext cx="2296725" cy="11654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2021081-4407-9943-A1D6-C1B5752736C1}"/>
              </a:ext>
            </a:extLst>
          </p:cNvPr>
          <p:cNvCxnSpPr>
            <a:cxnSpLocks/>
            <a:stCxn id="18" idx="6"/>
            <a:endCxn id="11" idx="1"/>
          </p:cNvCxnSpPr>
          <p:nvPr/>
        </p:nvCxnSpPr>
        <p:spPr>
          <a:xfrm>
            <a:off x="7146131" y="3856410"/>
            <a:ext cx="2311012" cy="76119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24615B7-8F21-6E4D-828B-7F0552440CD8}"/>
              </a:ext>
            </a:extLst>
          </p:cNvPr>
          <p:cNvCxnSpPr>
            <a:cxnSpLocks/>
            <a:stCxn id="4" idx="6"/>
            <a:endCxn id="11" idx="1"/>
          </p:cNvCxnSpPr>
          <p:nvPr/>
        </p:nvCxnSpPr>
        <p:spPr>
          <a:xfrm>
            <a:off x="7043738" y="2790713"/>
            <a:ext cx="2413405" cy="1826893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E068195-947D-B644-B4C3-944F822C59AA}"/>
              </a:ext>
            </a:extLst>
          </p:cNvPr>
          <p:cNvCxnSpPr>
            <a:cxnSpLocks/>
            <a:stCxn id="19" idx="6"/>
            <a:endCxn id="11" idx="1"/>
          </p:cNvCxnSpPr>
          <p:nvPr/>
        </p:nvCxnSpPr>
        <p:spPr>
          <a:xfrm>
            <a:off x="7043738" y="1844704"/>
            <a:ext cx="2413405" cy="277290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7ABD29AE-F2E9-2F40-8674-C2B96AA6F40D}"/>
              </a:ext>
            </a:extLst>
          </p:cNvPr>
          <p:cNvCxnSpPr>
            <a:cxnSpLocks/>
            <a:stCxn id="17" idx="6"/>
            <a:endCxn id="11" idx="1"/>
          </p:cNvCxnSpPr>
          <p:nvPr/>
        </p:nvCxnSpPr>
        <p:spPr>
          <a:xfrm>
            <a:off x="7003256" y="946175"/>
            <a:ext cx="2453887" cy="367143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65A2E33-DE30-2C4A-BB06-D3EC27D32857}"/>
              </a:ext>
            </a:extLst>
          </p:cNvPr>
          <p:cNvCxnSpPr>
            <a:cxnSpLocks/>
            <a:stCxn id="5" idx="3"/>
            <a:endCxn id="20" idx="2"/>
          </p:cNvCxnSpPr>
          <p:nvPr/>
        </p:nvCxnSpPr>
        <p:spPr>
          <a:xfrm>
            <a:off x="2943226" y="2624934"/>
            <a:ext cx="2631280" cy="37663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02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EEA4901-ED2F-0E4D-BB6C-F4A694B7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71" y="237448"/>
            <a:ext cx="10833100" cy="6083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346F1A-5318-B645-82CC-3F598D4D0D8C}"/>
              </a:ext>
            </a:extLst>
          </p:cNvPr>
          <p:cNvSpPr txBox="1"/>
          <p:nvPr/>
        </p:nvSpPr>
        <p:spPr>
          <a:xfrm>
            <a:off x="799371" y="6445770"/>
            <a:ext cx="428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Muxlow et al. 2020</a:t>
            </a:r>
          </a:p>
        </p:txBody>
      </p:sp>
    </p:spTree>
    <p:extLst>
      <p:ext uri="{BB962C8B-B14F-4D97-AF65-F5344CB8AC3E}">
        <p14:creationId xmlns:p14="http://schemas.microsoft.com/office/powerpoint/2010/main" val="191832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EEA4901-ED2F-0E4D-BB6C-F4A694B7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71" y="237448"/>
            <a:ext cx="6624471" cy="37199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346F1A-5318-B645-82CC-3F598D4D0D8C}"/>
              </a:ext>
            </a:extLst>
          </p:cNvPr>
          <p:cNvSpPr txBox="1"/>
          <p:nvPr/>
        </p:nvSpPr>
        <p:spPr>
          <a:xfrm>
            <a:off x="799371" y="6445770"/>
            <a:ext cx="428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Muxlow et al.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A37402-F24C-DD48-BED8-094B154D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258" y="2278504"/>
            <a:ext cx="7682083" cy="4342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5633BD-6831-7347-8B76-B3AA264DCCBB}"/>
              </a:ext>
            </a:extLst>
          </p:cNvPr>
          <p:cNvSpPr txBox="1"/>
          <p:nvPr/>
        </p:nvSpPr>
        <p:spPr>
          <a:xfrm>
            <a:off x="7750019" y="372360"/>
            <a:ext cx="364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eMERLIN</a:t>
            </a:r>
            <a:r>
              <a:rPr lang="en-US" sz="2800" dirty="0"/>
              <a:t> &amp; </a:t>
            </a:r>
            <a:r>
              <a:rPr lang="en-US" sz="2800" dirty="0" err="1"/>
              <a:t>eMERGE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8021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9D43C-ECBE-5242-AA5D-D79773CA349C}"/>
              </a:ext>
            </a:extLst>
          </p:cNvPr>
          <p:cNvSpPr txBox="1"/>
          <p:nvPr/>
        </p:nvSpPr>
        <p:spPr>
          <a:xfrm>
            <a:off x="0" y="25530"/>
            <a:ext cx="7443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LOFAR Two-</a:t>
            </a:r>
            <a:r>
              <a:rPr lang="en-US" sz="2800" dirty="0" err="1"/>
              <a:t>metre</a:t>
            </a:r>
            <a:r>
              <a:rPr lang="en-US" sz="2800" dirty="0"/>
              <a:t> Sky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81CF9-8F70-E246-8E28-B7FA2DBC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930"/>
            <a:ext cx="6972300" cy="4787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F70507-94B4-0E41-9C41-08C667BB6B0D}"/>
              </a:ext>
            </a:extLst>
          </p:cNvPr>
          <p:cNvSpPr txBox="1"/>
          <p:nvPr/>
        </p:nvSpPr>
        <p:spPr>
          <a:xfrm>
            <a:off x="7109870" y="904802"/>
            <a:ext cx="224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Shimwell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319207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39D43C-ECBE-5242-AA5D-D79773CA349C}"/>
              </a:ext>
            </a:extLst>
          </p:cNvPr>
          <p:cNvSpPr txBox="1"/>
          <p:nvPr/>
        </p:nvSpPr>
        <p:spPr>
          <a:xfrm>
            <a:off x="0" y="25530"/>
            <a:ext cx="7443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LOFAR Two-</a:t>
            </a:r>
            <a:r>
              <a:rPr lang="en-US" sz="2800" dirty="0" err="1"/>
              <a:t>metre</a:t>
            </a:r>
            <a:r>
              <a:rPr lang="en-US" sz="2800" dirty="0"/>
              <a:t> Sky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81CF9-8F70-E246-8E28-B7FA2DBC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930"/>
            <a:ext cx="6972300" cy="4787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2E4D81-1946-F344-B96B-BC523C909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392" y="3429000"/>
            <a:ext cx="8392607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F70507-94B4-0E41-9C41-08C667BB6B0D}"/>
              </a:ext>
            </a:extLst>
          </p:cNvPr>
          <p:cNvSpPr txBox="1"/>
          <p:nvPr/>
        </p:nvSpPr>
        <p:spPr>
          <a:xfrm>
            <a:off x="7109870" y="904802"/>
            <a:ext cx="224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Shimwell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3104716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{79B633D9-CD1D-4744-89B1-1F599A597194}tf10001058</Template>
  <TotalTime>3200</TotalTime>
  <Words>1413</Words>
  <Application>Microsoft Macintosh PowerPoint</Application>
  <PresentationFormat>Widescreen</PresentationFormat>
  <Paragraphs>165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Helvetica Neue</vt:lpstr>
      <vt:lpstr>Lucida Sans Unicode</vt:lpstr>
      <vt:lpstr>Celestial</vt:lpstr>
      <vt:lpstr>SKA Pathfinders and precursors - where are we now?</vt:lpstr>
      <vt:lpstr>SKA Pathfinders and precursors - where are we now?</vt:lpstr>
      <vt:lpstr>To do this kind of science we need</vt:lpstr>
      <vt:lpstr>To do this kind of science we need</vt:lpstr>
      <vt:lpstr>SKA Key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ASKAP - The Evolutionary Map of the Universe (EMU)</vt:lpstr>
      <vt:lpstr>Rapid ASKAP Continuum Survey  McConnell et al. 2021, Hale et al. in prep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wait?  Using multi-wavelength surveys and the MeerKAT to do SKA science now</dc:title>
  <dc:creator>Matt Jarvis</dc:creator>
  <cp:lastModifiedBy>Matt Jarvis</cp:lastModifiedBy>
  <cp:revision>186</cp:revision>
  <dcterms:created xsi:type="dcterms:W3CDTF">2020-02-05T10:35:13Z</dcterms:created>
  <dcterms:modified xsi:type="dcterms:W3CDTF">2021-03-02T13:52:04Z</dcterms:modified>
</cp:coreProperties>
</file>