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79" r:id="rId3"/>
    <p:sldMasterId id="2147483683" r:id="rId4"/>
    <p:sldMasterId id="2147483860" r:id="rId5"/>
    <p:sldMasterId id="2147483865" r:id="rId6"/>
    <p:sldMasterId id="2147483875" r:id="rId7"/>
  </p:sldMasterIdLst>
  <p:notesMasterIdLst>
    <p:notesMasterId r:id="rId28"/>
  </p:notesMasterIdLst>
  <p:handoutMasterIdLst>
    <p:handoutMasterId r:id="rId29"/>
  </p:handoutMasterIdLst>
  <p:sldIdLst>
    <p:sldId id="638" r:id="rId8"/>
    <p:sldId id="794" r:id="rId9"/>
    <p:sldId id="961" r:id="rId10"/>
    <p:sldId id="960" r:id="rId11"/>
    <p:sldId id="963" r:id="rId12"/>
    <p:sldId id="962" r:id="rId13"/>
    <p:sldId id="964" r:id="rId14"/>
    <p:sldId id="965" r:id="rId15"/>
    <p:sldId id="954" r:id="rId16"/>
    <p:sldId id="956" r:id="rId17"/>
    <p:sldId id="260" r:id="rId18"/>
    <p:sldId id="263" r:id="rId19"/>
    <p:sldId id="274" r:id="rId20"/>
    <p:sldId id="270" r:id="rId21"/>
    <p:sldId id="271" r:id="rId22"/>
    <p:sldId id="264" r:id="rId23"/>
    <p:sldId id="269" r:id="rId24"/>
    <p:sldId id="272" r:id="rId25"/>
    <p:sldId id="266" r:id="rId26"/>
    <p:sldId id="66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065" userDrawn="1">
          <p15:clr>
            <a:srgbClr val="A4A3A4"/>
          </p15:clr>
        </p15:guide>
        <p15:guide id="4" pos="215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sson, Andrea" initials="C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autoAdjust="0"/>
    <p:restoredTop sz="94691" autoAdjust="0"/>
  </p:normalViewPr>
  <p:slideViewPr>
    <p:cSldViewPr snapToGrid="0" snapToObjects="1">
      <p:cViewPr varScale="1">
        <p:scale>
          <a:sx n="128" d="100"/>
          <a:sy n="128" d="100"/>
        </p:scale>
        <p:origin x="2360" y="176"/>
      </p:cViewPr>
      <p:guideLst>
        <p:guide orient="horz" pos="2160"/>
        <p:guide pos="2880"/>
        <p:guide orient="horz" pos="4065"/>
        <p:guide pos="2152"/>
      </p:guideLst>
    </p:cSldViewPr>
  </p:slideViewPr>
  <p:outlineViewPr>
    <p:cViewPr>
      <p:scale>
        <a:sx n="33" d="100"/>
        <a:sy n="33" d="100"/>
      </p:scale>
      <p:origin x="0" y="5320"/>
    </p:cViewPr>
  </p:outlineViewPr>
  <p:notesTextViewPr>
    <p:cViewPr>
      <p:scale>
        <a:sx n="3" d="2"/>
        <a:sy n="3" d="2"/>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36ABC8-3848-344F-8F9C-8F51E9015745}" type="datetimeFigureOut">
              <a:rPr lang="en-US" smtClean="0"/>
              <a:t>3/4/21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67D818-8F20-414B-872F-FC12E040C3CC}" type="slidenum">
              <a:rPr lang="en-US" smtClean="0"/>
              <a:t>‹#›</a:t>
            </a:fld>
            <a:endParaRPr lang="en-US"/>
          </a:p>
        </p:txBody>
      </p:sp>
    </p:spTree>
    <p:extLst>
      <p:ext uri="{BB962C8B-B14F-4D97-AF65-F5344CB8AC3E}">
        <p14:creationId xmlns:p14="http://schemas.microsoft.com/office/powerpoint/2010/main" val="2639608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3AB022-842C-A941-801E-B942B2FC742A}" type="datetimeFigureOut">
              <a:rPr lang="en-US" smtClean="0"/>
              <a:t>3/4/21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53B384-C967-2743-B0D6-857CE05CD725}" type="slidenum">
              <a:rPr lang="en-US" smtClean="0"/>
              <a:t>‹#›</a:t>
            </a:fld>
            <a:endParaRPr lang="en-US"/>
          </a:p>
        </p:txBody>
      </p:sp>
    </p:spTree>
    <p:extLst>
      <p:ext uri="{BB962C8B-B14F-4D97-AF65-F5344CB8AC3E}">
        <p14:creationId xmlns:p14="http://schemas.microsoft.com/office/powerpoint/2010/main" val="2606651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DDB4DA-B4AC-7B4F-A40E-42E77A798733}" type="slidenum">
              <a:rPr lang="en-US" smtClean="0"/>
              <a:t>13</a:t>
            </a:fld>
            <a:endParaRPr lang="en-US"/>
          </a:p>
        </p:txBody>
      </p:sp>
    </p:spTree>
    <p:extLst>
      <p:ext uri="{BB962C8B-B14F-4D97-AF65-F5344CB8AC3E}">
        <p14:creationId xmlns:p14="http://schemas.microsoft.com/office/powerpoint/2010/main" val="202061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10,000 m2 building</a:t>
            </a:r>
          </a:p>
        </p:txBody>
      </p:sp>
      <p:sp>
        <p:nvSpPr>
          <p:cNvPr id="4" name="Slide Number Placeholder 3"/>
          <p:cNvSpPr>
            <a:spLocks noGrp="1"/>
          </p:cNvSpPr>
          <p:nvPr>
            <p:ph type="sldNum" sz="quarter" idx="5"/>
          </p:nvPr>
        </p:nvSpPr>
        <p:spPr/>
        <p:txBody>
          <a:bodyPr/>
          <a:lstStyle/>
          <a:p>
            <a:fld id="{F4DDB4DA-B4AC-7B4F-A40E-42E77A798733}" type="slidenum">
              <a:rPr lang="en-US" smtClean="0"/>
              <a:t>14</a:t>
            </a:fld>
            <a:endParaRPr lang="en-US"/>
          </a:p>
        </p:txBody>
      </p:sp>
    </p:spTree>
    <p:extLst>
      <p:ext uri="{BB962C8B-B14F-4D97-AF65-F5344CB8AC3E}">
        <p14:creationId xmlns:p14="http://schemas.microsoft.com/office/powerpoint/2010/main" val="354260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MW PV</a:t>
            </a:r>
          </a:p>
          <a:p>
            <a:r>
              <a:rPr lang="en-US" dirty="0"/>
              <a:t>2.5 MW h BESS (1 MW peak)</a:t>
            </a:r>
          </a:p>
        </p:txBody>
      </p:sp>
      <p:sp>
        <p:nvSpPr>
          <p:cNvPr id="4" name="Slide Number Placeholder 3"/>
          <p:cNvSpPr>
            <a:spLocks noGrp="1"/>
          </p:cNvSpPr>
          <p:nvPr>
            <p:ph type="sldNum" sz="quarter" idx="5"/>
          </p:nvPr>
        </p:nvSpPr>
        <p:spPr/>
        <p:txBody>
          <a:bodyPr/>
          <a:lstStyle/>
          <a:p>
            <a:fld id="{F4DDB4DA-B4AC-7B4F-A40E-42E77A798733}" type="slidenum">
              <a:rPr lang="en-US" smtClean="0"/>
              <a:t>17</a:t>
            </a:fld>
            <a:endParaRPr lang="en-US"/>
          </a:p>
        </p:txBody>
      </p:sp>
    </p:spTree>
    <p:extLst>
      <p:ext uri="{BB962C8B-B14F-4D97-AF65-F5344CB8AC3E}">
        <p14:creationId xmlns:p14="http://schemas.microsoft.com/office/powerpoint/2010/main" val="295608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10,000 m2 building</a:t>
            </a:r>
          </a:p>
          <a:p>
            <a:r>
              <a:rPr lang="en-US" dirty="0"/>
              <a:t>35,000 m2 for PV station with capacity of 7 MW</a:t>
            </a:r>
          </a:p>
          <a:p>
            <a:r>
              <a:rPr lang="en-US" dirty="0"/>
              <a:t>BESS</a:t>
            </a:r>
          </a:p>
          <a:p>
            <a:endParaRPr lang="en-US" dirty="0"/>
          </a:p>
          <a:p>
            <a:r>
              <a:rPr lang="en-US" dirty="0"/>
              <a:t>SOC + SPC + SRC ~ 4 MW</a:t>
            </a:r>
          </a:p>
        </p:txBody>
      </p:sp>
      <p:sp>
        <p:nvSpPr>
          <p:cNvPr id="4" name="Slide Number Placeholder 3"/>
          <p:cNvSpPr>
            <a:spLocks noGrp="1"/>
          </p:cNvSpPr>
          <p:nvPr>
            <p:ph type="sldNum" sz="quarter" idx="5"/>
          </p:nvPr>
        </p:nvSpPr>
        <p:spPr/>
        <p:txBody>
          <a:bodyPr/>
          <a:lstStyle/>
          <a:p>
            <a:fld id="{F4DDB4DA-B4AC-7B4F-A40E-42E77A798733}" type="slidenum">
              <a:rPr lang="en-US" smtClean="0"/>
              <a:t>18</a:t>
            </a:fld>
            <a:endParaRPr lang="en-US"/>
          </a:p>
        </p:txBody>
      </p:sp>
    </p:spTree>
    <p:extLst>
      <p:ext uri="{BB962C8B-B14F-4D97-AF65-F5344CB8AC3E}">
        <p14:creationId xmlns:p14="http://schemas.microsoft.com/office/powerpoint/2010/main" val="3472424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date</a:t>
            </a:r>
            <a:endParaRPr lang="en-US" dirty="0"/>
          </a:p>
        </p:txBody>
      </p:sp>
    </p:spTree>
    <p:extLst>
      <p:ext uri="{BB962C8B-B14F-4D97-AF65-F5344CB8AC3E}">
        <p14:creationId xmlns:p14="http://schemas.microsoft.com/office/powerpoint/2010/main" val="3304983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date</a:t>
            </a:r>
            <a:endParaRPr lang="en-US" dirty="0"/>
          </a:p>
        </p:txBody>
      </p:sp>
    </p:spTree>
    <p:extLst>
      <p:ext uri="{BB962C8B-B14F-4D97-AF65-F5344CB8AC3E}">
        <p14:creationId xmlns:p14="http://schemas.microsoft.com/office/powerpoint/2010/main" val="3177255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Footer text</a:t>
            </a:r>
            <a:endParaRPr lang="en-US" dirty="0"/>
          </a:p>
        </p:txBody>
      </p:sp>
    </p:spTree>
    <p:extLst>
      <p:ext uri="{BB962C8B-B14F-4D97-AF65-F5344CB8AC3E}">
        <p14:creationId xmlns:p14="http://schemas.microsoft.com/office/powerpoint/2010/main" val="2050290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descr="SKA_PowerPoint Templates V8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
            <a:ext cx="9180000" cy="6882225"/>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396629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5236"/>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date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1" y="2542"/>
            <a:ext cx="9173217" cy="6877140"/>
          </a:xfrm>
          <a:prstGeom prst="rect">
            <a:avLst/>
          </a:prstGeom>
        </p:spPr>
      </p:pic>
      <p:sp>
        <p:nvSpPr>
          <p:cNvPr id="6" name="Content Placeholder 2"/>
          <p:cNvSpPr>
            <a:spLocks noGrp="1"/>
          </p:cNvSpPr>
          <p:nvPr>
            <p:ph idx="1"/>
          </p:nvPr>
        </p:nvSpPr>
        <p:spPr>
          <a:xfrm>
            <a:off x="358123" y="1546159"/>
            <a:ext cx="8378326" cy="4343400"/>
          </a:xfrm>
          <a:prstGeom prst="rect">
            <a:avLst/>
          </a:prstGeom>
        </p:spPr>
        <p:txBody>
          <a:bodyPr>
            <a:normAutofit/>
          </a:bodyPr>
          <a:lstStyle/>
          <a:p>
            <a:pPr lvl="0"/>
            <a:r>
              <a:rPr lang="en-GB" sz="2500">
                <a:latin typeface="Arial"/>
                <a:cs typeface="Arial"/>
              </a:rPr>
              <a:t>Click to edit Master text styles</a:t>
            </a: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7" name="Footer Placeholder 3"/>
          <p:cNvSpPr>
            <a:spLocks noGrp="1"/>
          </p:cNvSpPr>
          <p:nvPr>
            <p:ph type="ftr" sz="quarter" idx="13"/>
          </p:nvPr>
        </p:nvSpPr>
        <p:spPr>
          <a:xfrm>
            <a:off x="5977940" y="6431536"/>
            <a:ext cx="2569160" cy="365125"/>
          </a:xfrm>
          <a:prstGeom prst="rect">
            <a:avLst/>
          </a:prstGeom>
        </p:spPr>
        <p:txBody>
          <a:bodyPr/>
          <a:lstStyle>
            <a:lvl1pPr algn="r">
              <a:defRPr sz="1200">
                <a:solidFill>
                  <a:srgbClr val="00688A"/>
                </a:solidFill>
                <a:latin typeface="Arial"/>
                <a:cs typeface="Arial"/>
              </a:defRPr>
            </a:lvl1pPr>
          </a:lstStyle>
          <a:p>
            <a:endParaRPr lang="en-US" dirty="0"/>
          </a:p>
        </p:txBody>
      </p:sp>
      <p:sp>
        <p:nvSpPr>
          <p:cNvPr id="9" name="Slide Number Placeholder 1"/>
          <p:cNvSpPr>
            <a:spLocks noGrp="1"/>
          </p:cNvSpPr>
          <p:nvPr>
            <p:ph type="sldNum" sz="quarter" idx="4"/>
          </p:nvPr>
        </p:nvSpPr>
        <p:spPr>
          <a:xfrm>
            <a:off x="8470900" y="6392355"/>
            <a:ext cx="457200" cy="365125"/>
          </a:xfrm>
          <a:prstGeom prst="rect">
            <a:avLst/>
          </a:prstGeom>
        </p:spPr>
        <p:txBody>
          <a:bodyPr vert="horz" lIns="91440" tIns="45720" rIns="91440" bIns="45720" rtlCol="0" anchor="ctr"/>
          <a:lstStyle>
            <a:lvl1pPr algn="r">
              <a:defRPr sz="1200" b="1">
                <a:solidFill>
                  <a:srgbClr val="00688A"/>
                </a:solidFill>
              </a:defRPr>
            </a:lvl1pPr>
          </a:lstStyle>
          <a:p>
            <a:fld id="{4FC41374-03AE-924F-9568-6EE3990F011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3443"/>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pPr lvl="0"/>
            <a:r>
              <a:rPr lang="en-GB" sz="2500">
                <a:solidFill>
                  <a:schemeClr val="bg1"/>
                </a:solidFill>
                <a:latin typeface="Arial"/>
                <a:cs typeface="Arial"/>
              </a:rPr>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200" y="417600"/>
            <a:ext cx="6278400" cy="619200"/>
          </a:xfrm>
        </p:spPr>
        <p:txBody>
          <a:bodyPr anchor="b">
            <a:normAutofit/>
          </a:bodyPr>
          <a:lstStyle>
            <a:lvl1pPr algn="l">
              <a:defRPr lang="en-US" sz="3200" b="1" kern="1200" dirty="0">
                <a:solidFill>
                  <a:srgbClr val="00688A"/>
                </a:solidFill>
                <a:latin typeface="Arial"/>
                <a:ea typeface="+mn-ea"/>
                <a:cs typeface="Arial"/>
              </a:defRPr>
            </a:lvl1pPr>
          </a:lstStyle>
          <a:p>
            <a:r>
              <a:rPr lang="en-GB"/>
              <a:t>Click to edit Master title style</a:t>
            </a:r>
            <a:endParaRPr lang="en-US" dirty="0"/>
          </a:p>
        </p:txBody>
      </p:sp>
      <p:sp>
        <p:nvSpPr>
          <p:cNvPr id="3" name="Subtitle 2"/>
          <p:cNvSpPr>
            <a:spLocks noGrp="1"/>
          </p:cNvSpPr>
          <p:nvPr>
            <p:ph type="subTitle" idx="1"/>
          </p:nvPr>
        </p:nvSpPr>
        <p:spPr>
          <a:xfrm>
            <a:off x="385200" y="1036800"/>
            <a:ext cx="6278400" cy="640800"/>
          </a:xfrm>
        </p:spPr>
        <p:txBody>
          <a:bodyPr>
            <a:normAutofit/>
          </a:bodyPr>
          <a:lstStyle>
            <a:lvl1pPr marL="0" indent="0" algn="l">
              <a:buNone/>
              <a:defRPr lang="en-US" sz="1800" b="1" kern="1200" dirty="0">
                <a:solidFill>
                  <a:srgbClr val="00688A"/>
                </a:solidFill>
                <a:latin typeface="Arial"/>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1" name="Text Placeholder 10"/>
          <p:cNvSpPr>
            <a:spLocks noGrp="1"/>
          </p:cNvSpPr>
          <p:nvPr>
            <p:ph type="body" sz="quarter" idx="13" hasCustomPrompt="1"/>
          </p:nvPr>
        </p:nvSpPr>
        <p:spPr>
          <a:xfrm>
            <a:off x="5256000" y="5940000"/>
            <a:ext cx="3420000" cy="360000"/>
          </a:xfrm>
        </p:spPr>
        <p:txBody>
          <a:bodyPr anchor="b">
            <a:noAutofit/>
          </a:bodyPr>
          <a:lstStyle>
            <a:lvl1pPr marL="0" indent="0" algn="r">
              <a:buNone/>
              <a:defRPr lang="en-US" sz="1800" b="1" kern="1200" dirty="0" smtClean="0">
                <a:solidFill>
                  <a:srgbClr val="00688A"/>
                </a:solidFill>
                <a:latin typeface="Arial"/>
                <a:ea typeface="+mn-ea"/>
                <a:cs typeface="Arial"/>
              </a:defRPr>
            </a:lvl1pPr>
          </a:lstStyle>
          <a:p>
            <a:pPr lvl="0"/>
            <a:r>
              <a:rPr lang="en-US" dirty="0"/>
              <a:t>Click to add name</a:t>
            </a:r>
          </a:p>
        </p:txBody>
      </p:sp>
      <p:sp>
        <p:nvSpPr>
          <p:cNvPr id="12" name="Text Placeholder 10"/>
          <p:cNvSpPr>
            <a:spLocks noGrp="1"/>
          </p:cNvSpPr>
          <p:nvPr>
            <p:ph type="body" sz="quarter" idx="14" hasCustomPrompt="1"/>
          </p:nvPr>
        </p:nvSpPr>
        <p:spPr>
          <a:xfrm>
            <a:off x="5256000" y="6300000"/>
            <a:ext cx="3420000" cy="360000"/>
          </a:xfrm>
        </p:spPr>
        <p:txBody>
          <a:bodyPr anchor="t">
            <a:noAutofit/>
          </a:bodyPr>
          <a:lstStyle>
            <a:lvl1pPr marL="0" indent="0" algn="r">
              <a:buNone/>
              <a:defRPr lang="en-US" sz="1800" b="0" kern="1200" dirty="0" smtClean="0">
                <a:solidFill>
                  <a:srgbClr val="00688A"/>
                </a:solidFill>
                <a:latin typeface="Arial"/>
                <a:ea typeface="+mn-ea"/>
                <a:cs typeface="Arial"/>
              </a:defRPr>
            </a:lvl1pPr>
          </a:lstStyle>
          <a:p>
            <a:pPr lvl="0"/>
            <a:r>
              <a:rPr lang="en-US" dirty="0"/>
              <a:t>Click to add date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a:xfrm>
            <a:off x="5384800" y="6400800"/>
            <a:ext cx="3086100" cy="365125"/>
          </a:xfrm>
          <a:prstGeom prst="rect">
            <a:avLst/>
          </a:prstGeom>
        </p:spPr>
        <p:txBody>
          <a:bodyPr/>
          <a:lstStyle/>
          <a:p>
            <a:endParaRPr>
              <a:solidFill>
                <a:prstClr val="black"/>
              </a:solidFill>
            </a:endParaRPr>
          </a:p>
        </p:txBody>
      </p:sp>
      <p:sp>
        <p:nvSpPr>
          <p:cNvPr id="7"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32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5384800" y="6400800"/>
            <a:ext cx="3086100" cy="365125"/>
          </a:xfrm>
          <a:prstGeom prst="rect">
            <a:avLst/>
          </a:prstGeom>
        </p:spPr>
        <p:txBody>
          <a:bodyPr/>
          <a:lstStyle/>
          <a:p>
            <a:endParaRPr>
              <a:solidFill>
                <a:prstClr val="black"/>
              </a:solidFill>
            </a:endParaRPr>
          </a:p>
        </p:txBody>
      </p:sp>
      <p:sp>
        <p:nvSpPr>
          <p:cNvPr id="7"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360000" y="1440000"/>
            <a:ext cx="4140000" cy="468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80000" y="1440000"/>
            <a:ext cx="4140000" cy="468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p:cNvSpPr>
            <a:spLocks noGrp="1"/>
          </p:cNvSpPr>
          <p:nvPr>
            <p:ph type="ftr" sz="quarter" idx="11"/>
          </p:nvPr>
        </p:nvSpPr>
        <p:spPr>
          <a:xfrm>
            <a:off x="5384800" y="6400800"/>
            <a:ext cx="3086100" cy="365125"/>
          </a:xfrm>
          <a:prstGeom prst="rect">
            <a:avLst/>
          </a:prstGeom>
        </p:spPr>
        <p:txBody>
          <a:bodyPr/>
          <a:lstStyle/>
          <a:p>
            <a:endParaRPr>
              <a:solidFill>
                <a:prstClr val="black"/>
              </a:solidFill>
            </a:endParaRPr>
          </a:p>
        </p:txBody>
      </p:sp>
      <p:sp>
        <p:nvSpPr>
          <p:cNvPr id="8"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Footer text</a:t>
            </a:r>
            <a:endParaRPr lang="en-US" dirty="0"/>
          </a:p>
        </p:txBody>
      </p:sp>
    </p:spTree>
    <p:extLst>
      <p:ext uri="{BB962C8B-B14F-4D97-AF65-F5344CB8AC3E}">
        <p14:creationId xmlns:p14="http://schemas.microsoft.com/office/powerpoint/2010/main" val="1510025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4" name="Footer Placeholder 3"/>
          <p:cNvSpPr>
            <a:spLocks noGrp="1"/>
          </p:cNvSpPr>
          <p:nvPr>
            <p:ph type="ftr" sz="quarter" idx="11"/>
          </p:nvPr>
        </p:nvSpPr>
        <p:spPr>
          <a:xfrm>
            <a:off x="5384800" y="6400800"/>
            <a:ext cx="3086100" cy="365125"/>
          </a:xfrm>
          <a:prstGeom prst="rect">
            <a:avLst/>
          </a:prstGeom>
        </p:spPr>
        <p:txBody>
          <a:bodyPr/>
          <a:lstStyle/>
          <a:p>
            <a:endParaRPr>
              <a:solidFill>
                <a:prstClr val="black"/>
              </a:solidFill>
            </a:endParaRPr>
          </a:p>
        </p:txBody>
      </p:sp>
      <p:sp>
        <p:nvSpPr>
          <p:cNvPr id="6"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384800" y="6400800"/>
            <a:ext cx="3086100" cy="365125"/>
          </a:xfrm>
          <a:prstGeom prst="rect">
            <a:avLst/>
          </a:prstGeom>
        </p:spPr>
        <p:txBody>
          <a:bodyPr/>
          <a:lstStyle/>
          <a:p>
            <a:endParaRPr>
              <a:solidFill>
                <a:prstClr val="black"/>
              </a:solidFill>
            </a:endParaRPr>
          </a:p>
        </p:txBody>
      </p:sp>
      <p:sp>
        <p:nvSpPr>
          <p:cNvPr id="5"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72000"/>
            <a:ext cx="8460000" cy="4500000"/>
          </a:xfrm>
        </p:spPr>
        <p:txBody>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Footer text</a:t>
            </a:r>
            <a:endParaRPr lang="en-US" dirty="0"/>
          </a:p>
        </p:txBody>
      </p:sp>
    </p:spTree>
    <p:extLst>
      <p:ext uri="{BB962C8B-B14F-4D97-AF65-F5344CB8AC3E}">
        <p14:creationId xmlns:p14="http://schemas.microsoft.com/office/powerpoint/2010/main" val="2589654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3_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2" name="Date Placeholder 1"/>
          <p:cNvSpPr>
            <a:spLocks noGrp="1"/>
          </p:cNvSpPr>
          <p:nvPr>
            <p:ph type="dt" sz="half" idx="13"/>
          </p:nvPr>
        </p:nvSpPr>
        <p:spPr>
          <a:xfrm>
            <a:off x="457200" y="6356350"/>
            <a:ext cx="2133600" cy="365125"/>
          </a:xfrm>
          <a:prstGeom prst="rect">
            <a:avLst/>
          </a:prstGeom>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5"/>
          </p:nvPr>
        </p:nvSpPr>
        <p:spPr>
          <a:xfrm>
            <a:off x="6553200" y="6356350"/>
            <a:ext cx="2133600" cy="365125"/>
          </a:xfrm>
          <a:prstGeom prst="rect">
            <a:avLst/>
          </a:prstGeom>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12925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2_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2" name="Date Placeholder 1"/>
          <p:cNvSpPr>
            <a:spLocks noGrp="1"/>
          </p:cNvSpPr>
          <p:nvPr>
            <p:ph type="dt" sz="half" idx="13"/>
          </p:nvPr>
        </p:nvSpPr>
        <p:spPr>
          <a:xfrm>
            <a:off x="457200" y="6356350"/>
            <a:ext cx="2133600" cy="365125"/>
          </a:xfrm>
          <a:prstGeom prst="rect">
            <a:avLst/>
          </a:prstGeom>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5"/>
          </p:nvPr>
        </p:nvSpPr>
        <p:spPr>
          <a:xfrm>
            <a:off x="6553200" y="6356350"/>
            <a:ext cx="2133600" cy="365125"/>
          </a:xfrm>
          <a:prstGeom prst="rect">
            <a:avLst/>
          </a:prstGeom>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44791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descr="SKA_PowerPoint Templates V8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9180000" cy="6882225"/>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68404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date</a:t>
            </a:r>
            <a:endParaRPr lang="en-US" dirty="0"/>
          </a:p>
        </p:txBody>
      </p:sp>
    </p:spTree>
    <p:extLst>
      <p:ext uri="{BB962C8B-B14F-4D97-AF65-F5344CB8AC3E}">
        <p14:creationId xmlns:p14="http://schemas.microsoft.com/office/powerpoint/2010/main" val="1169113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Footer text</a:t>
            </a:r>
            <a:endParaRPr lang="en-US" dirty="0"/>
          </a:p>
        </p:txBody>
      </p:sp>
    </p:spTree>
    <p:extLst>
      <p:ext uri="{BB962C8B-B14F-4D97-AF65-F5344CB8AC3E}">
        <p14:creationId xmlns:p14="http://schemas.microsoft.com/office/powerpoint/2010/main" val="1599218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descr="SKA_PowerPoint Templates V8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
            <a:ext cx="9180000" cy="6882225"/>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301278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73209" cy="6874130"/>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Click to add date</a:t>
            </a:r>
            <a:endParaRPr lang="en-US" dirty="0"/>
          </a:p>
        </p:txBody>
      </p:sp>
      <p:pic>
        <p:nvPicPr>
          <p:cNvPr id="7" name="Picture 6" descr="SKA1_night_midre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85584"/>
            <a:ext cx="9180000" cy="4131041"/>
          </a:xfrm>
          <a:prstGeom prst="rect">
            <a:avLst/>
          </a:prstGeom>
        </p:spPr>
      </p:pic>
    </p:spTree>
    <p:extLst>
      <p:ext uri="{BB962C8B-B14F-4D97-AF65-F5344CB8AC3E}">
        <p14:creationId xmlns:p14="http://schemas.microsoft.com/office/powerpoint/2010/main" val="70954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1" y="2542"/>
            <a:ext cx="9173217" cy="6877140"/>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pPr lvl="0"/>
            <a:r>
              <a:rPr lang="en-GB" sz="2500">
                <a:latin typeface="Arial"/>
                <a:cs typeface="Arial"/>
              </a:rPr>
              <a:t>Click to edit Master text styles</a:t>
            </a: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7" name="Footer Placeholder 3"/>
          <p:cNvSpPr>
            <a:spLocks noGrp="1"/>
          </p:cNvSpPr>
          <p:nvPr>
            <p:ph type="ftr" sz="quarter" idx="13"/>
          </p:nvPr>
        </p:nvSpPr>
        <p:spPr>
          <a:xfrm>
            <a:off x="5977940" y="6431536"/>
            <a:ext cx="2895600" cy="365125"/>
          </a:xfrm>
          <a:prstGeom prst="rect">
            <a:avLst/>
          </a:prstGeom>
        </p:spPr>
        <p:txBody>
          <a:bodyPr/>
          <a:lstStyle>
            <a:lvl1pPr algn="r">
              <a:defRPr sz="1200">
                <a:solidFill>
                  <a:srgbClr val="00688A"/>
                </a:solidFill>
                <a:latin typeface="Arial"/>
                <a:cs typeface="Arial"/>
              </a:defRPr>
            </a:lvl1pPr>
          </a:lstStyle>
          <a:p>
            <a:r>
              <a:rPr lang="en-US"/>
              <a:t>Footer text</a:t>
            </a:r>
          </a:p>
        </p:txBody>
      </p:sp>
    </p:spTree>
    <p:extLst>
      <p:ext uri="{BB962C8B-B14F-4D97-AF65-F5344CB8AC3E}">
        <p14:creationId xmlns:p14="http://schemas.microsoft.com/office/powerpoint/2010/main" val="2624148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2" y="2545"/>
            <a:ext cx="9173216" cy="6877139"/>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pPr lvl="0"/>
            <a:r>
              <a:rPr lang="en-GB" sz="2500">
                <a:solidFill>
                  <a:schemeClr val="bg1"/>
                </a:solidFill>
                <a:latin typeface="Arial"/>
                <a:cs typeface="Arial"/>
              </a:rPr>
              <a:t>Click to edit Master text styles</a:t>
            </a:r>
          </a:p>
        </p:txBody>
      </p:sp>
    </p:spTree>
    <p:extLst>
      <p:ext uri="{BB962C8B-B14F-4D97-AF65-F5344CB8AC3E}">
        <p14:creationId xmlns:p14="http://schemas.microsoft.com/office/powerpoint/2010/main" val="185098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2.emf"/><Relationship Id="rId4" Type="http://schemas.openxmlformats.org/officeDocument/2006/relationships/slideLayout" Target="../slideLayouts/slideLayout1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1949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6227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79027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40920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8470900" y="6392355"/>
            <a:ext cx="457200" cy="365125"/>
          </a:xfrm>
          <a:prstGeom prst="rect">
            <a:avLst/>
          </a:prstGeom>
        </p:spPr>
        <p:txBody>
          <a:bodyPr vert="horz" lIns="91440" tIns="45720" rIns="91440" bIns="45720" rtlCol="0" anchor="ctr"/>
          <a:lstStyle>
            <a:lvl1pPr algn="r">
              <a:defRPr sz="1200" b="1">
                <a:solidFill>
                  <a:srgbClr val="00688A"/>
                </a:solidFill>
              </a:defRPr>
            </a:lvl1pPr>
          </a:lstStyle>
          <a:p>
            <a:fld id="{4FC41374-03AE-924F-9568-6EE3990F0119}" type="slidenum">
              <a:rPr lang="en-US" smtClean="0"/>
              <a:pPr/>
              <a:t>‹#›</a:t>
            </a:fld>
            <a:endParaRPr lang="en-US" dirty="0"/>
          </a:p>
        </p:txBody>
      </p:sp>
    </p:spTree>
    <p:extLst>
      <p:ext uri="{BB962C8B-B14F-4D97-AF65-F5344CB8AC3E}">
        <p14:creationId xmlns:p14="http://schemas.microsoft.com/office/powerpoint/2010/main" val="85673696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540000"/>
            <a:ext cx="6278400" cy="6192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360000" y="1440000"/>
            <a:ext cx="8460000" cy="46800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pPr/>
              <a:t>‹#›</a:t>
            </a:fld>
            <a:endParaRPr lang="en-US" dirty="0"/>
          </a:p>
        </p:txBody>
      </p:sp>
    </p:spTree>
    <p:extLst>
      <p:ext uri="{BB962C8B-B14F-4D97-AF65-F5344CB8AC3E}">
        <p14:creationId xmlns:p14="http://schemas.microsoft.com/office/powerpoint/2010/main" val="1799717263"/>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85" r:id="rId8"/>
  </p:sldLayoutIdLst>
  <p:txStyles>
    <p:titleStyle>
      <a:lvl1pPr algn="l" defTabSz="914400" rtl="0" eaLnBrk="1" latinLnBrk="0" hangingPunct="1">
        <a:lnSpc>
          <a:spcPct val="90000"/>
        </a:lnSpc>
        <a:spcBef>
          <a:spcPct val="0"/>
        </a:spcBef>
        <a:buNone/>
        <a:defRPr lang="en-US" sz="3200" b="1" kern="1200" dirty="0">
          <a:solidFill>
            <a:srgbClr val="00688A"/>
          </a:solidFill>
          <a:latin typeface="Arial"/>
          <a:ea typeface="+mn-ea"/>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49440"/>
      </p:ext>
    </p:extLst>
  </p:cSld>
  <p:clrMap bg1="lt1" tx1="dk1" bg2="lt2" tx2="dk2" accent1="accent1" accent2="accent2" accent3="accent3" accent4="accent4" accent5="accent5" accent6="accent6" hlink="hlink" folHlink="folHlink"/>
  <p:sldLayoutIdLst>
    <p:sldLayoutId id="2147483880" r:id="rId1"/>
    <p:sldLayoutId id="2147483881"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4927" y="417968"/>
            <a:ext cx="4885437" cy="1098672"/>
          </a:xfrm>
        </p:spPr>
        <p:txBody>
          <a:bodyPr>
            <a:normAutofit/>
          </a:bodyPr>
          <a:lstStyle/>
          <a:p>
            <a:r>
              <a:rPr lang="en-US" dirty="0"/>
              <a:t>SKA UK Town Hall </a:t>
            </a:r>
            <a:r>
              <a:rPr lang="en-US" dirty="0" err="1"/>
              <a:t>Programme</a:t>
            </a:r>
            <a:r>
              <a:rPr lang="en-US" dirty="0"/>
              <a:t> Update</a:t>
            </a:r>
          </a:p>
        </p:txBody>
      </p:sp>
      <p:sp>
        <p:nvSpPr>
          <p:cNvPr id="4" name="Text Placeholder 3"/>
          <p:cNvSpPr>
            <a:spLocks noGrp="1"/>
          </p:cNvSpPr>
          <p:nvPr>
            <p:ph type="body" sz="quarter" idx="12"/>
          </p:nvPr>
        </p:nvSpPr>
        <p:spPr>
          <a:xfrm>
            <a:off x="5256410" y="5819966"/>
            <a:ext cx="3605002" cy="628053"/>
          </a:xfrm>
        </p:spPr>
        <p:txBody>
          <a:bodyPr>
            <a:normAutofit/>
          </a:bodyPr>
          <a:lstStyle/>
          <a:p>
            <a:r>
              <a:rPr lang="en-US" dirty="0"/>
              <a:t>Robert Braun, Science Director</a:t>
            </a:r>
          </a:p>
        </p:txBody>
      </p:sp>
      <p:sp>
        <p:nvSpPr>
          <p:cNvPr id="5" name="Text Placeholder 4"/>
          <p:cNvSpPr>
            <a:spLocks noGrp="1"/>
          </p:cNvSpPr>
          <p:nvPr>
            <p:ph type="body" sz="quarter" idx="13"/>
          </p:nvPr>
        </p:nvSpPr>
        <p:spPr>
          <a:xfrm>
            <a:off x="5395959" y="6378063"/>
            <a:ext cx="3433865" cy="354613"/>
          </a:xfrm>
        </p:spPr>
        <p:txBody>
          <a:bodyPr>
            <a:normAutofit lnSpcReduction="10000"/>
          </a:bodyPr>
          <a:lstStyle/>
          <a:p>
            <a:r>
              <a:rPr lang="en-US" dirty="0"/>
              <a:t>2 March 2021</a:t>
            </a:r>
          </a:p>
        </p:txBody>
      </p:sp>
      <p:pic>
        <p:nvPicPr>
          <p:cNvPr id="6" name="Picture 5" descr="SKA1_night_mid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5584"/>
            <a:ext cx="9180000" cy="4131041"/>
          </a:xfrm>
          <a:prstGeom prst="rect">
            <a:avLst/>
          </a:prstGeom>
        </p:spPr>
      </p:pic>
      <p:sp>
        <p:nvSpPr>
          <p:cNvPr id="3" name="Right Triangle 2"/>
          <p:cNvSpPr/>
          <p:nvPr/>
        </p:nvSpPr>
        <p:spPr>
          <a:xfrm>
            <a:off x="0" y="5447410"/>
            <a:ext cx="9180000" cy="40597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1643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70" y="402037"/>
            <a:ext cx="6913636" cy="785495"/>
          </a:xfrm>
        </p:spPr>
        <p:txBody>
          <a:bodyPr>
            <a:noAutofit/>
          </a:bodyPr>
          <a:lstStyle/>
          <a:p>
            <a:r>
              <a:rPr lang="en-US" sz="2800" dirty="0"/>
              <a:t>SKA Construction Contract Preparation</a:t>
            </a:r>
          </a:p>
        </p:txBody>
      </p:sp>
      <p:pic>
        <p:nvPicPr>
          <p:cNvPr id="7" name="Content Placeholder 6">
            <a:extLst>
              <a:ext uri="{FF2B5EF4-FFF2-40B4-BE49-F238E27FC236}">
                <a16:creationId xmlns:a16="http://schemas.microsoft.com/office/drawing/2014/main" id="{813B14D6-C463-E243-AB16-08F6CEF763D0}"/>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635330" y="989862"/>
            <a:ext cx="8052737" cy="5466101"/>
          </a:xfrm>
        </p:spPr>
      </p:pic>
    </p:spTree>
    <p:extLst>
      <p:ext uri="{BB962C8B-B14F-4D97-AF65-F5344CB8AC3E}">
        <p14:creationId xmlns:p14="http://schemas.microsoft.com/office/powerpoint/2010/main" val="42552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3F581-0D21-9247-93EB-BA406100371E}"/>
              </a:ext>
            </a:extLst>
          </p:cNvPr>
          <p:cNvSpPr>
            <a:spLocks noGrp="1"/>
          </p:cNvSpPr>
          <p:nvPr>
            <p:ph type="title"/>
          </p:nvPr>
        </p:nvSpPr>
        <p:spPr/>
        <p:txBody>
          <a:bodyPr/>
          <a:lstStyle/>
          <a:p>
            <a:r>
              <a:rPr lang="en-US" dirty="0"/>
              <a:t>SKA Ops AU/ZA staffing</a:t>
            </a:r>
          </a:p>
        </p:txBody>
      </p:sp>
      <p:sp>
        <p:nvSpPr>
          <p:cNvPr id="3" name="Content Placeholder 2">
            <a:extLst>
              <a:ext uri="{FF2B5EF4-FFF2-40B4-BE49-F238E27FC236}">
                <a16:creationId xmlns:a16="http://schemas.microsoft.com/office/drawing/2014/main" id="{1B59B2E6-BAB0-4F41-A532-43AB4D09DE10}"/>
              </a:ext>
            </a:extLst>
          </p:cNvPr>
          <p:cNvSpPr>
            <a:spLocks noGrp="1"/>
          </p:cNvSpPr>
          <p:nvPr>
            <p:ph idx="1"/>
          </p:nvPr>
        </p:nvSpPr>
        <p:spPr/>
        <p:txBody>
          <a:bodyPr>
            <a:normAutofit/>
          </a:bodyPr>
          <a:lstStyle/>
          <a:p>
            <a:r>
              <a:rPr lang="en-US" dirty="0"/>
              <a:t>Telescope Director applications closed Feb 8</a:t>
            </a:r>
          </a:p>
          <a:p>
            <a:pPr lvl="1"/>
            <a:r>
              <a:rPr lang="en-US" dirty="0"/>
              <a:t>Very strong candidates</a:t>
            </a:r>
          </a:p>
          <a:p>
            <a:r>
              <a:rPr lang="en-US" dirty="0"/>
              <a:t>Collaboration </a:t>
            </a:r>
            <a:r>
              <a:rPr lang="en-US" dirty="0" err="1"/>
              <a:t>MoUs</a:t>
            </a:r>
            <a:r>
              <a:rPr lang="en-US" dirty="0"/>
              <a:t> are complete</a:t>
            </a:r>
          </a:p>
          <a:p>
            <a:pPr lvl="1"/>
            <a:r>
              <a:rPr lang="en-US" dirty="0"/>
              <a:t>Common understanding with CSIRO / SARAO</a:t>
            </a:r>
          </a:p>
          <a:p>
            <a:r>
              <a:rPr lang="en-US" dirty="0"/>
              <a:t>Detailed staffing / recruitment tables</a:t>
            </a:r>
          </a:p>
          <a:p>
            <a:pPr lvl="1"/>
            <a:r>
              <a:rPr lang="en-US" dirty="0"/>
              <a:t>Construction, Operations, Business Enabling</a:t>
            </a:r>
          </a:p>
          <a:p>
            <a:r>
              <a:rPr lang="en-US" dirty="0"/>
              <a:t>Tripartite / bipartite work on recruitments</a:t>
            </a:r>
          </a:p>
          <a:p>
            <a:pPr lvl="1"/>
            <a:r>
              <a:rPr lang="en-US" dirty="0"/>
              <a:t>Incl. dedicated SKAO/CSIRO/SARAO HR expert</a:t>
            </a:r>
          </a:p>
          <a:p>
            <a:pPr lvl="1"/>
            <a:r>
              <a:rPr lang="en-US" dirty="0"/>
              <a:t>Focusing on 2021</a:t>
            </a:r>
          </a:p>
          <a:p>
            <a:endParaRPr lang="en-US" dirty="0"/>
          </a:p>
        </p:txBody>
      </p:sp>
    </p:spTree>
    <p:extLst>
      <p:ext uri="{BB962C8B-B14F-4D97-AF65-F5344CB8AC3E}">
        <p14:creationId xmlns:p14="http://schemas.microsoft.com/office/powerpoint/2010/main" val="387468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3F581-0D21-9247-93EB-BA406100371E}"/>
              </a:ext>
            </a:extLst>
          </p:cNvPr>
          <p:cNvSpPr>
            <a:spLocks noGrp="1"/>
          </p:cNvSpPr>
          <p:nvPr>
            <p:ph type="title"/>
          </p:nvPr>
        </p:nvSpPr>
        <p:spPr/>
        <p:txBody>
          <a:bodyPr/>
          <a:lstStyle/>
          <a:p>
            <a:r>
              <a:rPr lang="en-US" dirty="0"/>
              <a:t>AU/ZA Host country facilities</a:t>
            </a:r>
          </a:p>
        </p:txBody>
      </p:sp>
      <p:sp>
        <p:nvSpPr>
          <p:cNvPr id="3" name="Content Placeholder 2">
            <a:extLst>
              <a:ext uri="{FF2B5EF4-FFF2-40B4-BE49-F238E27FC236}">
                <a16:creationId xmlns:a16="http://schemas.microsoft.com/office/drawing/2014/main" id="{1B59B2E6-BAB0-4F41-A532-43AB4D09DE10}"/>
              </a:ext>
            </a:extLst>
          </p:cNvPr>
          <p:cNvSpPr>
            <a:spLocks noGrp="1"/>
          </p:cNvSpPr>
          <p:nvPr>
            <p:ph idx="1"/>
          </p:nvPr>
        </p:nvSpPr>
        <p:spPr>
          <a:xfrm>
            <a:off x="615538" y="1346860"/>
            <a:ext cx="8104909" cy="4076020"/>
          </a:xfrm>
        </p:spPr>
        <p:txBody>
          <a:bodyPr>
            <a:normAutofit/>
          </a:bodyPr>
          <a:lstStyle/>
          <a:p>
            <a:r>
              <a:rPr lang="en-US" dirty="0"/>
              <a:t>EOC, SOC, SPC (+BAF in AUS) requirements</a:t>
            </a:r>
          </a:p>
          <a:p>
            <a:pPr lvl="1"/>
            <a:r>
              <a:rPr lang="en-US" dirty="0"/>
              <a:t>Staff numbers, locations, work patterns</a:t>
            </a:r>
          </a:p>
          <a:p>
            <a:pPr lvl="1"/>
            <a:r>
              <a:rPr lang="en-US" dirty="0"/>
              <a:t>Computing infrastructure, space</a:t>
            </a:r>
          </a:p>
          <a:p>
            <a:pPr lvl="1"/>
            <a:r>
              <a:rPr lang="en-US" dirty="0"/>
              <a:t>Workshops</a:t>
            </a:r>
          </a:p>
          <a:p>
            <a:r>
              <a:rPr lang="en-US" dirty="0"/>
              <a:t>Multiple stakeholders, delivery models,</a:t>
            </a:r>
            <a:br>
              <a:rPr lang="en-US" dirty="0"/>
            </a:br>
            <a:r>
              <a:rPr lang="en-US" dirty="0"/>
              <a:t>cost models</a:t>
            </a:r>
          </a:p>
          <a:p>
            <a:r>
              <a:rPr lang="en-US" dirty="0"/>
              <a:t>Will also need interim arrangements</a:t>
            </a:r>
          </a:p>
        </p:txBody>
      </p:sp>
    </p:spTree>
    <p:extLst>
      <p:ext uri="{BB962C8B-B14F-4D97-AF65-F5344CB8AC3E}">
        <p14:creationId xmlns:p14="http://schemas.microsoft.com/office/powerpoint/2010/main" val="144373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8E52244-74B0-5843-9163-30A4C1DF329E}"/>
              </a:ext>
            </a:extLst>
          </p:cNvPr>
          <p:cNvGrpSpPr/>
          <p:nvPr/>
        </p:nvGrpSpPr>
        <p:grpSpPr>
          <a:xfrm>
            <a:off x="243068" y="729205"/>
            <a:ext cx="7199453" cy="5399590"/>
            <a:chOff x="243068" y="729205"/>
            <a:chExt cx="7199453" cy="5399590"/>
          </a:xfrm>
        </p:grpSpPr>
        <p:pic>
          <p:nvPicPr>
            <p:cNvPr id="6" name="Picture 5" descr="A house with trees in the background&#10;&#10;Description automatically generated">
              <a:extLst>
                <a:ext uri="{FF2B5EF4-FFF2-40B4-BE49-F238E27FC236}">
                  <a16:creationId xmlns:a16="http://schemas.microsoft.com/office/drawing/2014/main" id="{49D013B6-52B0-C24A-8744-377C7D371B3F}"/>
                </a:ext>
              </a:extLst>
            </p:cNvPr>
            <p:cNvPicPr>
              <a:picLocks noChangeAspect="1"/>
            </p:cNvPicPr>
            <p:nvPr/>
          </p:nvPicPr>
          <p:blipFill>
            <a:blip r:embed="rId3"/>
            <a:stretch>
              <a:fillRect/>
            </a:stretch>
          </p:blipFill>
          <p:spPr>
            <a:xfrm>
              <a:off x="243068" y="729205"/>
              <a:ext cx="7199453" cy="5399590"/>
            </a:xfrm>
            <a:prstGeom prst="rect">
              <a:avLst/>
            </a:prstGeom>
          </p:spPr>
        </p:pic>
        <p:sp>
          <p:nvSpPr>
            <p:cNvPr id="9" name="TextBox 8">
              <a:extLst>
                <a:ext uri="{FF2B5EF4-FFF2-40B4-BE49-F238E27FC236}">
                  <a16:creationId xmlns:a16="http://schemas.microsoft.com/office/drawing/2014/main" id="{7E67043A-C09E-0F49-BD75-49D4A2140B30}"/>
                </a:ext>
              </a:extLst>
            </p:cNvPr>
            <p:cNvSpPr txBox="1"/>
            <p:nvPr/>
          </p:nvSpPr>
          <p:spPr>
            <a:xfrm>
              <a:off x="2847365" y="5092858"/>
              <a:ext cx="4015010" cy="646331"/>
            </a:xfrm>
            <a:prstGeom prst="rect">
              <a:avLst/>
            </a:prstGeom>
            <a:solidFill>
              <a:schemeClr val="accent1">
                <a:lumMod val="60000"/>
                <a:lumOff val="40000"/>
              </a:schemeClr>
            </a:solidFill>
          </p:spPr>
          <p:txBody>
            <a:bodyPr wrap="none" rtlCol="0">
              <a:spAutoFit/>
            </a:bodyPr>
            <a:lstStyle/>
            <a:p>
              <a:r>
                <a:rPr lang="en-US" sz="3600" dirty="0"/>
                <a:t>ARRC Building – SOC</a:t>
              </a:r>
            </a:p>
          </p:txBody>
        </p:sp>
      </p:grpSp>
      <p:grpSp>
        <p:nvGrpSpPr>
          <p:cNvPr id="12" name="Group 11">
            <a:extLst>
              <a:ext uri="{FF2B5EF4-FFF2-40B4-BE49-F238E27FC236}">
                <a16:creationId xmlns:a16="http://schemas.microsoft.com/office/drawing/2014/main" id="{B9354D62-DCA1-3C4B-A75E-1C0DF2230A82}"/>
              </a:ext>
            </a:extLst>
          </p:cNvPr>
          <p:cNvGrpSpPr/>
          <p:nvPr/>
        </p:nvGrpSpPr>
        <p:grpSpPr>
          <a:xfrm>
            <a:off x="0" y="1795416"/>
            <a:ext cx="9144000" cy="4392132"/>
            <a:chOff x="0" y="1481790"/>
            <a:chExt cx="9144000" cy="4392132"/>
          </a:xfrm>
        </p:grpSpPr>
        <p:pic>
          <p:nvPicPr>
            <p:cNvPr id="8" name="Picture 7" descr="A picture containing outdoor, road, building, sitting&#10;&#10;Description automatically generated">
              <a:extLst>
                <a:ext uri="{FF2B5EF4-FFF2-40B4-BE49-F238E27FC236}">
                  <a16:creationId xmlns:a16="http://schemas.microsoft.com/office/drawing/2014/main" id="{D517498B-35BC-2B4C-8F69-72048269DA2D}"/>
                </a:ext>
              </a:extLst>
            </p:cNvPr>
            <p:cNvPicPr>
              <a:picLocks noChangeAspect="1"/>
            </p:cNvPicPr>
            <p:nvPr/>
          </p:nvPicPr>
          <p:blipFill>
            <a:blip r:embed="rId4"/>
            <a:stretch>
              <a:fillRect/>
            </a:stretch>
          </p:blipFill>
          <p:spPr>
            <a:xfrm>
              <a:off x="0" y="1481790"/>
              <a:ext cx="9144000" cy="4392132"/>
            </a:xfrm>
            <a:prstGeom prst="rect">
              <a:avLst/>
            </a:prstGeom>
          </p:spPr>
        </p:pic>
        <p:sp>
          <p:nvSpPr>
            <p:cNvPr id="11" name="TextBox 10">
              <a:extLst>
                <a:ext uri="{FF2B5EF4-FFF2-40B4-BE49-F238E27FC236}">
                  <a16:creationId xmlns:a16="http://schemas.microsoft.com/office/drawing/2014/main" id="{30DA3E55-B343-CF40-A406-A0F01DAAA7E4}"/>
                </a:ext>
              </a:extLst>
            </p:cNvPr>
            <p:cNvSpPr txBox="1"/>
            <p:nvPr/>
          </p:nvSpPr>
          <p:spPr>
            <a:xfrm>
              <a:off x="293741" y="5040476"/>
              <a:ext cx="3975768" cy="646331"/>
            </a:xfrm>
            <a:prstGeom prst="rect">
              <a:avLst/>
            </a:prstGeom>
            <a:solidFill>
              <a:schemeClr val="accent1">
                <a:lumMod val="60000"/>
                <a:lumOff val="40000"/>
              </a:schemeClr>
            </a:solidFill>
          </p:spPr>
          <p:txBody>
            <a:bodyPr wrap="none" rtlCol="0">
              <a:spAutoFit/>
            </a:bodyPr>
            <a:lstStyle/>
            <a:p>
              <a:r>
                <a:rPr lang="en-US" sz="3600" dirty="0" err="1"/>
                <a:t>Pawsey</a:t>
              </a:r>
              <a:r>
                <a:rPr lang="en-US" sz="3600" dirty="0"/>
                <a:t> Centre - SPC</a:t>
              </a:r>
            </a:p>
          </p:txBody>
        </p:sp>
      </p:grpSp>
    </p:spTree>
    <p:extLst>
      <p:ext uri="{BB962C8B-B14F-4D97-AF65-F5344CB8AC3E}">
        <p14:creationId xmlns:p14="http://schemas.microsoft.com/office/powerpoint/2010/main" val="20597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6F4D84-E28B-B149-8D82-F622A3816AA2}"/>
              </a:ext>
            </a:extLst>
          </p:cNvPr>
          <p:cNvGrpSpPr/>
          <p:nvPr/>
        </p:nvGrpSpPr>
        <p:grpSpPr>
          <a:xfrm>
            <a:off x="0" y="672134"/>
            <a:ext cx="9144000" cy="5513731"/>
            <a:chOff x="0" y="672134"/>
            <a:chExt cx="9144000" cy="5513731"/>
          </a:xfrm>
        </p:grpSpPr>
        <p:pic>
          <p:nvPicPr>
            <p:cNvPr id="23" name="Picture 22" descr="Map&#10;&#10;Description automatically generated">
              <a:extLst>
                <a:ext uri="{FF2B5EF4-FFF2-40B4-BE49-F238E27FC236}">
                  <a16:creationId xmlns:a16="http://schemas.microsoft.com/office/drawing/2014/main" id="{555A2138-35E5-1C46-A89B-605E22ADE028}"/>
                </a:ext>
              </a:extLst>
            </p:cNvPr>
            <p:cNvPicPr>
              <a:picLocks noChangeAspect="1"/>
            </p:cNvPicPr>
            <p:nvPr/>
          </p:nvPicPr>
          <p:blipFill>
            <a:blip r:embed="rId3"/>
            <a:stretch>
              <a:fillRect/>
            </a:stretch>
          </p:blipFill>
          <p:spPr>
            <a:xfrm>
              <a:off x="0" y="672134"/>
              <a:ext cx="9144000" cy="5513731"/>
            </a:xfrm>
            <a:prstGeom prst="rect">
              <a:avLst/>
            </a:prstGeom>
          </p:spPr>
        </p:pic>
        <p:sp>
          <p:nvSpPr>
            <p:cNvPr id="25" name="TextBox 24">
              <a:extLst>
                <a:ext uri="{FF2B5EF4-FFF2-40B4-BE49-F238E27FC236}">
                  <a16:creationId xmlns:a16="http://schemas.microsoft.com/office/drawing/2014/main" id="{68193352-68A0-EA4F-8738-CAA147E5B925}"/>
                </a:ext>
              </a:extLst>
            </p:cNvPr>
            <p:cNvSpPr txBox="1"/>
            <p:nvPr/>
          </p:nvSpPr>
          <p:spPr>
            <a:xfrm>
              <a:off x="5824356" y="3865049"/>
              <a:ext cx="1518364" cy="369332"/>
            </a:xfrm>
            <a:prstGeom prst="rect">
              <a:avLst/>
            </a:prstGeom>
            <a:noFill/>
          </p:spPr>
          <p:txBody>
            <a:bodyPr wrap="none" rtlCol="0">
              <a:spAutoFit/>
            </a:bodyPr>
            <a:lstStyle/>
            <a:p>
              <a:r>
                <a:rPr lang="en-US" dirty="0" err="1"/>
                <a:t>iThemba</a:t>
              </a:r>
              <a:r>
                <a:rPr lang="en-US" dirty="0"/>
                <a:t> LABS</a:t>
              </a:r>
            </a:p>
          </p:txBody>
        </p:sp>
      </p:grpSp>
      <p:sp>
        <p:nvSpPr>
          <p:cNvPr id="30" name="TextBox 29">
            <a:extLst>
              <a:ext uri="{FF2B5EF4-FFF2-40B4-BE49-F238E27FC236}">
                <a16:creationId xmlns:a16="http://schemas.microsoft.com/office/drawing/2014/main" id="{EEC11121-A3B9-B341-AF81-49BC3906BDF9}"/>
              </a:ext>
            </a:extLst>
          </p:cNvPr>
          <p:cNvSpPr txBox="1"/>
          <p:nvPr/>
        </p:nvSpPr>
        <p:spPr>
          <a:xfrm>
            <a:off x="1273215" y="4619610"/>
            <a:ext cx="6999352" cy="523220"/>
          </a:xfrm>
          <a:prstGeom prst="rect">
            <a:avLst/>
          </a:prstGeom>
          <a:solidFill>
            <a:schemeClr val="accent1">
              <a:lumMod val="60000"/>
              <a:lumOff val="40000"/>
            </a:schemeClr>
          </a:solidFill>
        </p:spPr>
        <p:txBody>
          <a:bodyPr wrap="none" rtlCol="0">
            <a:spAutoFit/>
          </a:bodyPr>
          <a:lstStyle/>
          <a:p>
            <a:r>
              <a:rPr lang="en-US" sz="2800" dirty="0">
                <a:solidFill>
                  <a:schemeClr val="bg1"/>
                </a:solidFill>
              </a:rPr>
              <a:t>Mid SOC, SPC – NRF </a:t>
            </a:r>
            <a:r>
              <a:rPr lang="en-US" sz="2800" dirty="0" err="1">
                <a:solidFill>
                  <a:schemeClr val="bg1"/>
                </a:solidFill>
              </a:rPr>
              <a:t>iThemba</a:t>
            </a:r>
            <a:r>
              <a:rPr lang="en-US" sz="2800" dirty="0">
                <a:solidFill>
                  <a:schemeClr val="bg1"/>
                </a:solidFill>
              </a:rPr>
              <a:t> LABS, Cape Town</a:t>
            </a:r>
          </a:p>
        </p:txBody>
      </p:sp>
      <p:grpSp>
        <p:nvGrpSpPr>
          <p:cNvPr id="29" name="Group 28">
            <a:extLst>
              <a:ext uri="{FF2B5EF4-FFF2-40B4-BE49-F238E27FC236}">
                <a16:creationId xmlns:a16="http://schemas.microsoft.com/office/drawing/2014/main" id="{B4AC4151-D43D-3942-9D90-BB917A399369}"/>
              </a:ext>
            </a:extLst>
          </p:cNvPr>
          <p:cNvGrpSpPr/>
          <p:nvPr/>
        </p:nvGrpSpPr>
        <p:grpSpPr>
          <a:xfrm>
            <a:off x="0" y="1014785"/>
            <a:ext cx="9144000" cy="4828428"/>
            <a:chOff x="-11229" y="1014786"/>
            <a:chExt cx="9144000" cy="4828428"/>
          </a:xfrm>
        </p:grpSpPr>
        <p:pic>
          <p:nvPicPr>
            <p:cNvPr id="5" name="Picture 4">
              <a:extLst>
                <a:ext uri="{FF2B5EF4-FFF2-40B4-BE49-F238E27FC236}">
                  <a16:creationId xmlns:a16="http://schemas.microsoft.com/office/drawing/2014/main" id="{84874911-1578-D74A-8D99-7EE2E45ECDFF}"/>
                </a:ext>
              </a:extLst>
            </p:cNvPr>
            <p:cNvPicPr/>
            <p:nvPr/>
          </p:nvPicPr>
          <p:blipFill>
            <a:blip r:embed="rId4"/>
            <a:stretch>
              <a:fillRect/>
            </a:stretch>
          </p:blipFill>
          <p:spPr>
            <a:xfrm>
              <a:off x="-11229" y="1014786"/>
              <a:ext cx="9144000" cy="4828428"/>
            </a:xfrm>
            <a:prstGeom prst="rect">
              <a:avLst/>
            </a:prstGeom>
          </p:spPr>
        </p:pic>
        <p:sp>
          <p:nvSpPr>
            <p:cNvPr id="24" name="TextBox 23">
              <a:extLst>
                <a:ext uri="{FF2B5EF4-FFF2-40B4-BE49-F238E27FC236}">
                  <a16:creationId xmlns:a16="http://schemas.microsoft.com/office/drawing/2014/main" id="{7C48EF78-FB8B-7342-8FEB-BF641D87679F}"/>
                </a:ext>
              </a:extLst>
            </p:cNvPr>
            <p:cNvSpPr txBox="1"/>
            <p:nvPr/>
          </p:nvSpPr>
          <p:spPr>
            <a:xfrm>
              <a:off x="2651760" y="4267200"/>
              <a:ext cx="1518364" cy="369332"/>
            </a:xfrm>
            <a:prstGeom prst="rect">
              <a:avLst/>
            </a:prstGeom>
            <a:noFill/>
          </p:spPr>
          <p:txBody>
            <a:bodyPr wrap="none" rtlCol="0">
              <a:spAutoFit/>
            </a:bodyPr>
            <a:lstStyle/>
            <a:p>
              <a:r>
                <a:rPr lang="en-US" dirty="0" err="1"/>
                <a:t>iThemba</a:t>
              </a:r>
              <a:r>
                <a:rPr lang="en-US" dirty="0"/>
                <a:t> LABS</a:t>
              </a:r>
            </a:p>
          </p:txBody>
        </p:sp>
      </p:grpSp>
      <p:sp>
        <p:nvSpPr>
          <p:cNvPr id="19" name="Rectangle 18">
            <a:extLst>
              <a:ext uri="{FF2B5EF4-FFF2-40B4-BE49-F238E27FC236}">
                <a16:creationId xmlns:a16="http://schemas.microsoft.com/office/drawing/2014/main" id="{6FA9ED12-0AA3-3B49-8DA7-CD6DF9C972CF}"/>
              </a:ext>
            </a:extLst>
          </p:cNvPr>
          <p:cNvSpPr/>
          <p:nvPr/>
        </p:nvSpPr>
        <p:spPr>
          <a:xfrm>
            <a:off x="5409935" y="2781702"/>
            <a:ext cx="616017" cy="133791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SARAO/SKAO</a:t>
            </a:r>
          </a:p>
        </p:txBody>
      </p:sp>
    </p:spTree>
    <p:extLst>
      <p:ext uri="{BB962C8B-B14F-4D97-AF65-F5344CB8AC3E}">
        <p14:creationId xmlns:p14="http://schemas.microsoft.com/office/powerpoint/2010/main" val="36263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F009CB-6323-6D40-A7F4-5984BC2E8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602" y="1059661"/>
            <a:ext cx="6858000" cy="4564505"/>
          </a:xfrm>
          <a:prstGeom prst="rect">
            <a:avLst/>
          </a:prstGeom>
        </p:spPr>
      </p:pic>
      <p:grpSp>
        <p:nvGrpSpPr>
          <p:cNvPr id="3" name="Group 2">
            <a:extLst>
              <a:ext uri="{FF2B5EF4-FFF2-40B4-BE49-F238E27FC236}">
                <a16:creationId xmlns:a16="http://schemas.microsoft.com/office/drawing/2014/main" id="{DA225EFC-E62D-204C-94C2-F72E861293B8}"/>
              </a:ext>
            </a:extLst>
          </p:cNvPr>
          <p:cNvGrpSpPr/>
          <p:nvPr/>
        </p:nvGrpSpPr>
        <p:grpSpPr>
          <a:xfrm>
            <a:off x="1347602" y="1059661"/>
            <a:ext cx="6858000" cy="4564505"/>
            <a:chOff x="1347602" y="1059661"/>
            <a:chExt cx="6858000" cy="4564505"/>
          </a:xfrm>
        </p:grpSpPr>
        <p:pic>
          <p:nvPicPr>
            <p:cNvPr id="7" name="Picture 6">
              <a:extLst>
                <a:ext uri="{FF2B5EF4-FFF2-40B4-BE49-F238E27FC236}">
                  <a16:creationId xmlns:a16="http://schemas.microsoft.com/office/drawing/2014/main" id="{BDEB1FDF-F885-FF4C-B703-E153F4674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602" y="1059661"/>
              <a:ext cx="6858000" cy="4564505"/>
            </a:xfrm>
            <a:prstGeom prst="rect">
              <a:avLst/>
            </a:prstGeom>
          </p:spPr>
        </p:pic>
        <p:sp>
          <p:nvSpPr>
            <p:cNvPr id="2" name="TextBox 1">
              <a:extLst>
                <a:ext uri="{FF2B5EF4-FFF2-40B4-BE49-F238E27FC236}">
                  <a16:creationId xmlns:a16="http://schemas.microsoft.com/office/drawing/2014/main" id="{8ECBEB49-3F5E-C947-AFE9-F873A150A9E9}"/>
                </a:ext>
              </a:extLst>
            </p:cNvPr>
            <p:cNvSpPr txBox="1"/>
            <p:nvPr/>
          </p:nvSpPr>
          <p:spPr>
            <a:xfrm>
              <a:off x="1460245" y="4704080"/>
              <a:ext cx="3316357" cy="369332"/>
            </a:xfrm>
            <a:prstGeom prst="rect">
              <a:avLst/>
            </a:prstGeom>
            <a:noFill/>
          </p:spPr>
          <p:txBody>
            <a:bodyPr wrap="none" rtlCol="0">
              <a:spAutoFit/>
            </a:bodyPr>
            <a:lstStyle/>
            <a:p>
              <a:r>
                <a:rPr lang="en-US" dirty="0" err="1"/>
                <a:t>Boolardy</a:t>
              </a:r>
              <a:r>
                <a:rPr lang="en-US" dirty="0"/>
                <a:t> Accommodation Facility</a:t>
              </a:r>
            </a:p>
          </p:txBody>
        </p:sp>
      </p:grpSp>
    </p:spTree>
    <p:extLst>
      <p:ext uri="{BB962C8B-B14F-4D97-AF65-F5344CB8AC3E}">
        <p14:creationId xmlns:p14="http://schemas.microsoft.com/office/powerpoint/2010/main" val="354443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8621-9555-7142-9C2E-AC248F0CE355}"/>
              </a:ext>
            </a:extLst>
          </p:cNvPr>
          <p:cNvSpPr>
            <a:spLocks noGrp="1"/>
          </p:cNvSpPr>
          <p:nvPr>
            <p:ph type="title"/>
          </p:nvPr>
        </p:nvSpPr>
        <p:spPr/>
        <p:txBody>
          <a:bodyPr/>
          <a:lstStyle/>
          <a:p>
            <a:r>
              <a:rPr lang="en-US" dirty="0"/>
              <a:t>AU/ZA Power procurement</a:t>
            </a:r>
          </a:p>
        </p:txBody>
      </p:sp>
      <p:sp>
        <p:nvSpPr>
          <p:cNvPr id="3" name="Content Placeholder 2">
            <a:extLst>
              <a:ext uri="{FF2B5EF4-FFF2-40B4-BE49-F238E27FC236}">
                <a16:creationId xmlns:a16="http://schemas.microsoft.com/office/drawing/2014/main" id="{F39FCCF3-DA83-E547-85AD-1B139488DDE5}"/>
              </a:ext>
            </a:extLst>
          </p:cNvPr>
          <p:cNvSpPr>
            <a:spLocks noGrp="1"/>
          </p:cNvSpPr>
          <p:nvPr>
            <p:ph idx="1"/>
          </p:nvPr>
        </p:nvSpPr>
        <p:spPr>
          <a:xfrm>
            <a:off x="526473" y="1540218"/>
            <a:ext cx="8104909" cy="4486273"/>
          </a:xfrm>
        </p:spPr>
        <p:txBody>
          <a:bodyPr>
            <a:normAutofit fontScale="77500" lnSpcReduction="20000"/>
          </a:bodyPr>
          <a:lstStyle/>
          <a:p>
            <a:r>
              <a:rPr lang="en-US" dirty="0"/>
              <a:t>SKA-Mid site – Grid</a:t>
            </a:r>
          </a:p>
          <a:p>
            <a:pPr lvl="1"/>
            <a:r>
              <a:rPr lang="en-US" dirty="0"/>
              <a:t>Pursuing PV &amp; northern powerline</a:t>
            </a:r>
          </a:p>
          <a:p>
            <a:r>
              <a:rPr lang="en-US" dirty="0"/>
              <a:t>SKA-Mid SOC/SPC – Grid</a:t>
            </a:r>
          </a:p>
          <a:p>
            <a:pPr lvl="1"/>
            <a:r>
              <a:rPr lang="en-US" dirty="0"/>
              <a:t>Pursuing PV &amp; wheeling</a:t>
            </a:r>
          </a:p>
          <a:p>
            <a:r>
              <a:rPr lang="en-US" dirty="0"/>
              <a:t>SKA-Low site – No grid</a:t>
            </a:r>
          </a:p>
          <a:p>
            <a:pPr lvl="1"/>
            <a:r>
              <a:rPr lang="en-US" dirty="0"/>
              <a:t>Pursuing PV</a:t>
            </a:r>
          </a:p>
          <a:p>
            <a:r>
              <a:rPr lang="en-US" dirty="0"/>
              <a:t>SKA-Low SOC/SPC – Grid</a:t>
            </a:r>
          </a:p>
          <a:p>
            <a:pPr lvl="1"/>
            <a:r>
              <a:rPr lang="en-US" dirty="0"/>
              <a:t>Will consider wheeling</a:t>
            </a:r>
          </a:p>
          <a:p>
            <a:endParaRPr lang="en-US" dirty="0"/>
          </a:p>
          <a:p>
            <a:r>
              <a:rPr lang="en-US" dirty="0"/>
              <a:t>Progressing towards </a:t>
            </a:r>
            <a:r>
              <a:rPr lang="en-US" dirty="0" err="1"/>
              <a:t>RfP</a:t>
            </a:r>
            <a:r>
              <a:rPr lang="en-US" dirty="0"/>
              <a:t> for Power Purchase Agreements</a:t>
            </a:r>
          </a:p>
          <a:p>
            <a:pPr lvl="1"/>
            <a:r>
              <a:rPr lang="en-US" dirty="0"/>
              <a:t>Close cooperation with SKAO RFI team</a:t>
            </a:r>
          </a:p>
          <a:p>
            <a:pPr lvl="1"/>
            <a:r>
              <a:rPr lang="en-US" dirty="0"/>
              <a:t>CSIRO and SARAO heavily involved</a:t>
            </a:r>
          </a:p>
          <a:p>
            <a:pPr lvl="1"/>
            <a:r>
              <a:rPr lang="en-US" dirty="0"/>
              <a:t>Aurecon: AU, and </a:t>
            </a:r>
            <a:r>
              <a:rPr lang="en-US" dirty="0" err="1"/>
              <a:t>Zutari</a:t>
            </a:r>
            <a:r>
              <a:rPr lang="en-US" dirty="0"/>
              <a:t>: ZA, engaged as design consultants</a:t>
            </a:r>
          </a:p>
          <a:p>
            <a:pPr lvl="1"/>
            <a:r>
              <a:rPr lang="en-US" dirty="0"/>
              <a:t>RFI consultants and shielding manufacturers briefed</a:t>
            </a:r>
          </a:p>
        </p:txBody>
      </p:sp>
    </p:spTree>
    <p:extLst>
      <p:ext uri="{BB962C8B-B14F-4D97-AF65-F5344CB8AC3E}">
        <p14:creationId xmlns:p14="http://schemas.microsoft.com/office/powerpoint/2010/main" val="1013051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sitting, board, bench&#10;&#10;Description automatically generated">
            <a:extLst>
              <a:ext uri="{FF2B5EF4-FFF2-40B4-BE49-F238E27FC236}">
                <a16:creationId xmlns:a16="http://schemas.microsoft.com/office/drawing/2014/main" id="{2575F63E-0CB8-AE48-AB01-12B2C5E16996}"/>
              </a:ext>
            </a:extLst>
          </p:cNvPr>
          <p:cNvPicPr>
            <a:picLocks noChangeAspect="1"/>
          </p:cNvPicPr>
          <p:nvPr/>
        </p:nvPicPr>
        <p:blipFill>
          <a:blip r:embed="rId3"/>
          <a:stretch>
            <a:fillRect/>
          </a:stretch>
        </p:blipFill>
        <p:spPr>
          <a:xfrm>
            <a:off x="-674394" y="668953"/>
            <a:ext cx="10221165" cy="5736479"/>
          </a:xfrm>
          <a:prstGeom prst="rect">
            <a:avLst/>
          </a:prstGeom>
        </p:spPr>
      </p:pic>
      <p:pic>
        <p:nvPicPr>
          <p:cNvPr id="13" name="Picture 12" descr="A close up of a desert&#10;&#10;Description automatically generated">
            <a:extLst>
              <a:ext uri="{FF2B5EF4-FFF2-40B4-BE49-F238E27FC236}">
                <a16:creationId xmlns:a16="http://schemas.microsoft.com/office/drawing/2014/main" id="{266081B8-DC08-B64D-A871-3DF89A2CDD5A}"/>
              </a:ext>
            </a:extLst>
          </p:cNvPr>
          <p:cNvPicPr>
            <a:picLocks noChangeAspect="1"/>
          </p:cNvPicPr>
          <p:nvPr/>
        </p:nvPicPr>
        <p:blipFill>
          <a:blip r:embed="rId4"/>
          <a:stretch>
            <a:fillRect/>
          </a:stretch>
        </p:blipFill>
        <p:spPr>
          <a:xfrm>
            <a:off x="-674395" y="635311"/>
            <a:ext cx="10221165" cy="5739911"/>
          </a:xfrm>
          <a:prstGeom prst="rect">
            <a:avLst/>
          </a:prstGeom>
        </p:spPr>
      </p:pic>
    </p:spTree>
    <p:extLst>
      <p:ext uri="{BB962C8B-B14F-4D97-AF65-F5344CB8AC3E}">
        <p14:creationId xmlns:p14="http://schemas.microsoft.com/office/powerpoint/2010/main" val="37532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874911-1578-D74A-8D99-7EE2E45ECDFF}"/>
              </a:ext>
            </a:extLst>
          </p:cNvPr>
          <p:cNvPicPr/>
          <p:nvPr/>
        </p:nvPicPr>
        <p:blipFill>
          <a:blip r:embed="rId3"/>
          <a:stretch>
            <a:fillRect/>
          </a:stretch>
        </p:blipFill>
        <p:spPr>
          <a:xfrm>
            <a:off x="202131" y="1014786"/>
            <a:ext cx="9144000" cy="4828428"/>
          </a:xfrm>
          <a:prstGeom prst="rect">
            <a:avLst/>
          </a:prstGeom>
        </p:spPr>
      </p:pic>
      <p:sp>
        <p:nvSpPr>
          <p:cNvPr id="10" name="Content Placeholder 2">
            <a:extLst>
              <a:ext uri="{FF2B5EF4-FFF2-40B4-BE49-F238E27FC236}">
                <a16:creationId xmlns:a16="http://schemas.microsoft.com/office/drawing/2014/main" id="{D930923F-9527-FA4E-ADE5-BF01E3936755}"/>
              </a:ext>
            </a:extLst>
          </p:cNvPr>
          <p:cNvSpPr>
            <a:spLocks noGrp="1"/>
          </p:cNvSpPr>
          <p:nvPr>
            <p:ph idx="1"/>
          </p:nvPr>
        </p:nvSpPr>
        <p:spPr>
          <a:xfrm>
            <a:off x="0" y="5843214"/>
            <a:ext cx="8104909" cy="4351338"/>
          </a:xfrm>
        </p:spPr>
        <p:txBody>
          <a:bodyPr>
            <a:normAutofit/>
          </a:bodyPr>
          <a:lstStyle/>
          <a:p>
            <a:pPr marL="0" indent="0">
              <a:buNone/>
            </a:pPr>
            <a:r>
              <a:rPr lang="en-US" dirty="0" err="1"/>
              <a:t>iThemba</a:t>
            </a:r>
            <a:r>
              <a:rPr lang="en-US" dirty="0"/>
              <a:t> LABS, Cape Town</a:t>
            </a:r>
          </a:p>
        </p:txBody>
      </p:sp>
      <p:sp>
        <p:nvSpPr>
          <p:cNvPr id="19" name="Rectangle 18">
            <a:extLst>
              <a:ext uri="{FF2B5EF4-FFF2-40B4-BE49-F238E27FC236}">
                <a16:creationId xmlns:a16="http://schemas.microsoft.com/office/drawing/2014/main" id="{6FA9ED12-0AA3-3B49-8DA7-CD6DF9C972CF}"/>
              </a:ext>
            </a:extLst>
          </p:cNvPr>
          <p:cNvSpPr/>
          <p:nvPr/>
        </p:nvSpPr>
        <p:spPr>
          <a:xfrm>
            <a:off x="5582655" y="2781702"/>
            <a:ext cx="616017" cy="133791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SARAO/SKAO</a:t>
            </a:r>
          </a:p>
        </p:txBody>
      </p:sp>
      <p:sp>
        <p:nvSpPr>
          <p:cNvPr id="20" name="Rectangle 19">
            <a:extLst>
              <a:ext uri="{FF2B5EF4-FFF2-40B4-BE49-F238E27FC236}">
                <a16:creationId xmlns:a16="http://schemas.microsoft.com/office/drawing/2014/main" id="{ECB1F478-3CE1-284D-9CBA-32EF1F53D1C1}"/>
              </a:ext>
            </a:extLst>
          </p:cNvPr>
          <p:cNvSpPr/>
          <p:nvPr/>
        </p:nvSpPr>
        <p:spPr>
          <a:xfrm>
            <a:off x="6457950" y="3351998"/>
            <a:ext cx="1844496" cy="80611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PV</a:t>
            </a:r>
          </a:p>
        </p:txBody>
      </p:sp>
    </p:spTree>
    <p:extLst>
      <p:ext uri="{BB962C8B-B14F-4D97-AF65-F5344CB8AC3E}">
        <p14:creationId xmlns:p14="http://schemas.microsoft.com/office/powerpoint/2010/main" val="23624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8621-9555-7142-9C2E-AC248F0CE355}"/>
              </a:ext>
            </a:extLst>
          </p:cNvPr>
          <p:cNvSpPr>
            <a:spLocks noGrp="1"/>
          </p:cNvSpPr>
          <p:nvPr>
            <p:ph type="title"/>
          </p:nvPr>
        </p:nvSpPr>
        <p:spPr/>
        <p:txBody>
          <a:bodyPr/>
          <a:lstStyle/>
          <a:p>
            <a:r>
              <a:rPr lang="en-US" dirty="0"/>
              <a:t>Ops SRC Network</a:t>
            </a:r>
          </a:p>
        </p:txBody>
      </p:sp>
      <p:sp>
        <p:nvSpPr>
          <p:cNvPr id="3" name="Content Placeholder 2">
            <a:extLst>
              <a:ext uri="{FF2B5EF4-FFF2-40B4-BE49-F238E27FC236}">
                <a16:creationId xmlns:a16="http://schemas.microsoft.com/office/drawing/2014/main" id="{F39FCCF3-DA83-E547-85AD-1B139488DDE5}"/>
              </a:ext>
            </a:extLst>
          </p:cNvPr>
          <p:cNvSpPr>
            <a:spLocks noGrp="1"/>
          </p:cNvSpPr>
          <p:nvPr>
            <p:ph idx="1"/>
          </p:nvPr>
        </p:nvSpPr>
        <p:spPr>
          <a:xfrm>
            <a:off x="526473" y="1458410"/>
            <a:ext cx="8104909" cy="4718553"/>
          </a:xfrm>
        </p:spPr>
        <p:txBody>
          <a:bodyPr>
            <a:normAutofit lnSpcReduction="10000"/>
          </a:bodyPr>
          <a:lstStyle/>
          <a:p>
            <a:r>
              <a:rPr lang="en-US" dirty="0"/>
              <a:t>SRCSC Working Groups now active</a:t>
            </a:r>
          </a:p>
          <a:p>
            <a:pPr lvl="1"/>
            <a:r>
              <a:rPr lang="en-US" sz="2000" dirty="0"/>
              <a:t>Architecture – SRC Arch, (</a:t>
            </a:r>
            <a:r>
              <a:rPr lang="en-US" sz="2000" dirty="0" err="1"/>
              <a:t>Kitaeff</a:t>
            </a:r>
            <a:r>
              <a:rPr lang="en-US" sz="2000" dirty="0"/>
              <a:t>)</a:t>
            </a:r>
          </a:p>
          <a:p>
            <a:pPr lvl="1"/>
            <a:r>
              <a:rPr lang="en-US" sz="2000" dirty="0"/>
              <a:t>Data Logistics – Bolton, An</a:t>
            </a:r>
          </a:p>
          <a:p>
            <a:pPr lvl="1"/>
            <a:r>
              <a:rPr lang="en-US" sz="2000" dirty="0"/>
              <a:t>Operations – </a:t>
            </a:r>
            <a:r>
              <a:rPr lang="en-US" sz="2000" dirty="0" err="1"/>
              <a:t>Chrysostomou</a:t>
            </a:r>
            <a:r>
              <a:rPr lang="en-US" sz="2000" dirty="0"/>
              <a:t>, van Haarlem</a:t>
            </a:r>
          </a:p>
          <a:p>
            <a:pPr lvl="1"/>
            <a:r>
              <a:rPr lang="en-US" sz="2000" dirty="0"/>
              <a:t>SW, fed. comp. &amp; data – </a:t>
            </a:r>
            <a:r>
              <a:rPr lang="en-US" sz="2000" dirty="0" err="1"/>
              <a:t>Vilotte</a:t>
            </a:r>
            <a:r>
              <a:rPr lang="en-US" sz="2000" dirty="0"/>
              <a:t>, </a:t>
            </a:r>
            <a:r>
              <a:rPr lang="en-US" sz="2000" dirty="0" err="1"/>
              <a:t>Wadadekar</a:t>
            </a:r>
            <a:endParaRPr lang="en-US" sz="2000" dirty="0"/>
          </a:p>
          <a:p>
            <a:pPr lvl="1"/>
            <a:r>
              <a:rPr lang="en-US" sz="2000" dirty="0"/>
              <a:t>Science archive – Verdes-Montenegro, Gaudet</a:t>
            </a:r>
          </a:p>
          <a:p>
            <a:pPr lvl="1"/>
            <a:r>
              <a:rPr lang="en-US" sz="2000" dirty="0"/>
              <a:t>Compute – Ratcliffe, Barbosa</a:t>
            </a:r>
          </a:p>
          <a:p>
            <a:pPr lvl="1"/>
            <a:r>
              <a:rPr lang="en-US" sz="2000" dirty="0"/>
              <a:t>Science user engagement – </a:t>
            </a:r>
            <a:r>
              <a:rPr lang="en-US" sz="2000" dirty="0" err="1"/>
              <a:t>Possenti</a:t>
            </a:r>
            <a:r>
              <a:rPr lang="en-US" sz="2000" dirty="0"/>
              <a:t>, Klockner</a:t>
            </a:r>
          </a:p>
          <a:p>
            <a:r>
              <a:rPr lang="en-US" dirty="0"/>
              <a:t>Focus is on roadmaps / Task Lists</a:t>
            </a:r>
          </a:p>
          <a:p>
            <a:r>
              <a:rPr lang="en-US" dirty="0"/>
              <a:t>Progressing, but delayed ~6 months</a:t>
            </a:r>
          </a:p>
          <a:p>
            <a:endParaRPr lang="en-US" dirty="0"/>
          </a:p>
          <a:p>
            <a:r>
              <a:rPr lang="en-US" dirty="0"/>
              <a:t>SKAO SRC Architect interviews now underway</a:t>
            </a:r>
          </a:p>
        </p:txBody>
      </p:sp>
    </p:spTree>
    <p:extLst>
      <p:ext uri="{BB962C8B-B14F-4D97-AF65-F5344CB8AC3E}">
        <p14:creationId xmlns:p14="http://schemas.microsoft.com/office/powerpoint/2010/main" val="339179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SKA Update</a:t>
            </a:r>
          </a:p>
        </p:txBody>
      </p:sp>
      <p:sp>
        <p:nvSpPr>
          <p:cNvPr id="3" name="Content Placeholder 2"/>
          <p:cNvSpPr>
            <a:spLocks noGrp="1"/>
          </p:cNvSpPr>
          <p:nvPr>
            <p:ph idx="1"/>
          </p:nvPr>
        </p:nvSpPr>
        <p:spPr>
          <a:xfrm>
            <a:off x="360000" y="1321468"/>
            <a:ext cx="8403990" cy="5131720"/>
          </a:xfrm>
        </p:spPr>
        <p:txBody>
          <a:bodyPr>
            <a:normAutofit/>
          </a:bodyPr>
          <a:lstStyle/>
          <a:p>
            <a:pPr>
              <a:lnSpc>
                <a:spcPct val="110000"/>
              </a:lnSpc>
            </a:pPr>
            <a:r>
              <a:rPr lang="en-GB" dirty="0"/>
              <a:t>SKAO Membership</a:t>
            </a:r>
          </a:p>
          <a:p>
            <a:pPr>
              <a:lnSpc>
                <a:spcPct val="110000"/>
              </a:lnSpc>
            </a:pPr>
            <a:r>
              <a:rPr lang="en-GB" dirty="0"/>
              <a:t>SKA Organisation to Observatory Transition</a:t>
            </a:r>
          </a:p>
          <a:p>
            <a:pPr>
              <a:lnSpc>
                <a:spcPct val="110000"/>
              </a:lnSpc>
            </a:pPr>
            <a:r>
              <a:rPr lang="en-US" dirty="0"/>
              <a:t>Gearing up for Construction</a:t>
            </a:r>
          </a:p>
          <a:p>
            <a:pPr>
              <a:lnSpc>
                <a:spcPct val="110000"/>
              </a:lnSpc>
            </a:pPr>
            <a:r>
              <a:rPr lang="en-US" dirty="0"/>
              <a:t>Gearing up for Operations</a:t>
            </a:r>
          </a:p>
        </p:txBody>
      </p:sp>
    </p:spTree>
    <p:extLst>
      <p:ext uri="{BB962C8B-B14F-4D97-AF65-F5344CB8AC3E}">
        <p14:creationId xmlns:p14="http://schemas.microsoft.com/office/powerpoint/2010/main" val="84063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E9823-3E65-E341-8F6D-E9049C8A8EA4}"/>
              </a:ext>
            </a:extLst>
          </p:cNvPr>
          <p:cNvSpPr>
            <a:spLocks noGrp="1"/>
          </p:cNvSpPr>
          <p:nvPr>
            <p:ph idx="1"/>
          </p:nvPr>
        </p:nvSpPr>
        <p:spPr/>
        <p:txBody>
          <a:bodyPr/>
          <a:lstStyle/>
          <a:p>
            <a:r>
              <a:rPr lang="en-GB" dirty="0"/>
              <a:t>Questions?</a:t>
            </a:r>
          </a:p>
        </p:txBody>
      </p:sp>
    </p:spTree>
    <p:extLst>
      <p:ext uri="{BB962C8B-B14F-4D97-AF65-F5344CB8AC3E}">
        <p14:creationId xmlns:p14="http://schemas.microsoft.com/office/powerpoint/2010/main" val="407768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7E7A-F51A-E14E-80DB-9A3187152745}"/>
              </a:ext>
            </a:extLst>
          </p:cNvPr>
          <p:cNvSpPr>
            <a:spLocks noGrp="1"/>
          </p:cNvSpPr>
          <p:nvPr>
            <p:ph type="title"/>
          </p:nvPr>
        </p:nvSpPr>
        <p:spPr/>
        <p:txBody>
          <a:bodyPr/>
          <a:lstStyle/>
          <a:p>
            <a:r>
              <a:rPr lang="en-GB" dirty="0"/>
              <a:t>SKAO Membership </a:t>
            </a:r>
          </a:p>
        </p:txBody>
      </p:sp>
      <p:sp>
        <p:nvSpPr>
          <p:cNvPr id="3" name="Content Placeholder 2">
            <a:extLst>
              <a:ext uri="{FF2B5EF4-FFF2-40B4-BE49-F238E27FC236}">
                <a16:creationId xmlns:a16="http://schemas.microsoft.com/office/drawing/2014/main" id="{B2669671-7321-CD44-AD8D-BBEDE50D8C41}"/>
              </a:ext>
            </a:extLst>
          </p:cNvPr>
          <p:cNvSpPr>
            <a:spLocks noGrp="1"/>
          </p:cNvSpPr>
          <p:nvPr>
            <p:ph idx="1"/>
          </p:nvPr>
        </p:nvSpPr>
        <p:spPr/>
        <p:txBody>
          <a:bodyPr>
            <a:normAutofit fontScale="77500" lnSpcReduction="20000"/>
          </a:bodyPr>
          <a:lstStyle/>
          <a:p>
            <a:r>
              <a:rPr lang="en-GB" dirty="0"/>
              <a:t>Fully ratified SKAO Members: </a:t>
            </a:r>
          </a:p>
          <a:p>
            <a:pPr lvl="1"/>
            <a:r>
              <a:rPr lang="en-GB" dirty="0"/>
              <a:t>Australia, Italy, Netherlands, Portugal, South Africa, UK</a:t>
            </a:r>
          </a:p>
          <a:p>
            <a:r>
              <a:rPr lang="en-GB" dirty="0"/>
              <a:t>Soon to be ratified Members:  </a:t>
            </a:r>
          </a:p>
          <a:p>
            <a:pPr lvl="1"/>
            <a:r>
              <a:rPr lang="en-GB" dirty="0"/>
              <a:t>China (signatory): expected end Q1 2021 </a:t>
            </a:r>
          </a:p>
          <a:p>
            <a:pPr lvl="1"/>
            <a:r>
              <a:rPr lang="en-GB" dirty="0"/>
              <a:t>Sweden: expected Q1 2021 </a:t>
            </a:r>
          </a:p>
          <a:p>
            <a:pPr lvl="1"/>
            <a:r>
              <a:rPr lang="en-GB" dirty="0"/>
              <a:t>India: expected Q2/Q3 2021 </a:t>
            </a:r>
          </a:p>
          <a:p>
            <a:pPr lvl="1"/>
            <a:r>
              <a:rPr lang="en-GB" dirty="0"/>
              <a:t>Canada: government approval expected March 2021, ratification to follow </a:t>
            </a:r>
          </a:p>
          <a:p>
            <a:r>
              <a:rPr lang="en-GB" dirty="0"/>
              <a:t>Formal membership negotiations now underway:</a:t>
            </a:r>
          </a:p>
          <a:p>
            <a:pPr lvl="1"/>
            <a:r>
              <a:rPr lang="en-GB" dirty="0"/>
              <a:t>Germany: via BMBF</a:t>
            </a:r>
          </a:p>
          <a:p>
            <a:pPr lvl="1"/>
            <a:r>
              <a:rPr lang="en-GB" dirty="0"/>
              <a:t>France: via Ministry of Research</a:t>
            </a:r>
          </a:p>
          <a:p>
            <a:pPr lvl="1"/>
            <a:r>
              <a:rPr lang="en-GB" dirty="0"/>
              <a:t>Spain:  via Ministry of Science</a:t>
            </a:r>
          </a:p>
          <a:p>
            <a:r>
              <a:rPr lang="en-GB" dirty="0"/>
              <a:t>Slightly longer term / interim cooperation agreements (ICA) </a:t>
            </a:r>
          </a:p>
          <a:p>
            <a:pPr lvl="1"/>
            <a:r>
              <a:rPr lang="en-GB" dirty="0"/>
              <a:t>Switzerland: ICA with EPFL expected Q1/2 2021</a:t>
            </a:r>
          </a:p>
          <a:p>
            <a:pPr lvl="1"/>
            <a:r>
              <a:rPr lang="en-GB" dirty="0"/>
              <a:t>South Korea: ICA with KASI expected Q2 2021</a:t>
            </a:r>
          </a:p>
          <a:p>
            <a:pPr lvl="1"/>
            <a:r>
              <a:rPr lang="en-GB" dirty="0"/>
              <a:t>Japan: ICA with NAOJ under discussion</a:t>
            </a:r>
          </a:p>
          <a:p>
            <a:endParaRPr lang="en-GB" dirty="0"/>
          </a:p>
        </p:txBody>
      </p:sp>
    </p:spTree>
    <p:extLst>
      <p:ext uri="{BB962C8B-B14F-4D97-AF65-F5344CB8AC3E}">
        <p14:creationId xmlns:p14="http://schemas.microsoft.com/office/powerpoint/2010/main" val="427629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7E7A-F51A-E14E-80DB-9A3187152745}"/>
              </a:ext>
            </a:extLst>
          </p:cNvPr>
          <p:cNvSpPr>
            <a:spLocks noGrp="1"/>
          </p:cNvSpPr>
          <p:nvPr>
            <p:ph type="title"/>
          </p:nvPr>
        </p:nvSpPr>
        <p:spPr/>
        <p:txBody>
          <a:bodyPr/>
          <a:lstStyle/>
          <a:p>
            <a:r>
              <a:rPr lang="en-GB" dirty="0"/>
              <a:t>SKAO Membership </a:t>
            </a:r>
          </a:p>
        </p:txBody>
      </p:sp>
      <p:pic>
        <p:nvPicPr>
          <p:cNvPr id="5" name="Content Placeholder 4">
            <a:extLst>
              <a:ext uri="{FF2B5EF4-FFF2-40B4-BE49-F238E27FC236}">
                <a16:creationId xmlns:a16="http://schemas.microsoft.com/office/drawing/2014/main" id="{5E9AFF33-B182-6F45-A0D5-33A576CF390D}"/>
              </a:ext>
            </a:extLst>
          </p:cNvPr>
          <p:cNvPicPr>
            <a:picLocks noGrp="1" noChangeAspect="1"/>
          </p:cNvPicPr>
          <p:nvPr>
            <p:ph idx="1"/>
          </p:nvPr>
        </p:nvPicPr>
        <p:blipFill>
          <a:blip r:embed="rId2"/>
          <a:stretch>
            <a:fillRect/>
          </a:stretch>
        </p:blipFill>
        <p:spPr>
          <a:xfrm>
            <a:off x="0" y="1398874"/>
            <a:ext cx="9096499" cy="4944232"/>
          </a:xfrm>
        </p:spPr>
      </p:pic>
    </p:spTree>
    <p:extLst>
      <p:ext uri="{BB962C8B-B14F-4D97-AF65-F5344CB8AC3E}">
        <p14:creationId xmlns:p14="http://schemas.microsoft.com/office/powerpoint/2010/main" val="2885228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7E7A-F51A-E14E-80DB-9A3187152745}"/>
              </a:ext>
            </a:extLst>
          </p:cNvPr>
          <p:cNvSpPr>
            <a:spLocks noGrp="1"/>
          </p:cNvSpPr>
          <p:nvPr>
            <p:ph type="title"/>
          </p:nvPr>
        </p:nvSpPr>
        <p:spPr>
          <a:xfrm>
            <a:off x="360000" y="540000"/>
            <a:ext cx="6272369" cy="837538"/>
          </a:xfrm>
        </p:spPr>
        <p:txBody>
          <a:bodyPr>
            <a:normAutofit fontScale="90000"/>
          </a:bodyPr>
          <a:lstStyle/>
          <a:p>
            <a:r>
              <a:rPr lang="en-GB" dirty="0"/>
              <a:t>SKA Organisation to Observatory Transition </a:t>
            </a:r>
          </a:p>
        </p:txBody>
      </p:sp>
      <p:sp>
        <p:nvSpPr>
          <p:cNvPr id="3" name="Content Placeholder 2">
            <a:extLst>
              <a:ext uri="{FF2B5EF4-FFF2-40B4-BE49-F238E27FC236}">
                <a16:creationId xmlns:a16="http://schemas.microsoft.com/office/drawing/2014/main" id="{B2669671-7321-CD44-AD8D-BBEDE50D8C41}"/>
              </a:ext>
            </a:extLst>
          </p:cNvPr>
          <p:cNvSpPr>
            <a:spLocks noGrp="1"/>
          </p:cNvSpPr>
          <p:nvPr>
            <p:ph idx="1"/>
          </p:nvPr>
        </p:nvSpPr>
        <p:spPr/>
        <p:txBody>
          <a:bodyPr>
            <a:normAutofit/>
          </a:bodyPr>
          <a:lstStyle/>
          <a:p>
            <a:r>
              <a:rPr lang="en-GB" dirty="0"/>
              <a:t>SKA Council-1 (Feb 2021)</a:t>
            </a:r>
          </a:p>
          <a:p>
            <a:pPr lvl="1"/>
            <a:r>
              <a:rPr lang="en-GB" dirty="0"/>
              <a:t>SKAO has entered into force but is an empty vessel </a:t>
            </a:r>
          </a:p>
          <a:p>
            <a:r>
              <a:rPr lang="en-GB" dirty="0"/>
              <a:t>UK Headquarters Agreement</a:t>
            </a:r>
          </a:p>
          <a:p>
            <a:pPr lvl="1"/>
            <a:r>
              <a:rPr lang="en-GB" dirty="0"/>
              <a:t>Treaty level document signed and now (22 February 2021) laid before UK Parliament</a:t>
            </a:r>
          </a:p>
          <a:p>
            <a:r>
              <a:rPr lang="en-GB" dirty="0"/>
              <a:t>SKA Council-2 (Apr 2021)</a:t>
            </a:r>
          </a:p>
          <a:p>
            <a:pPr lvl="1"/>
            <a:r>
              <a:rPr lang="en-GB" dirty="0"/>
              <a:t>Expecting approval to enact transition via Business Purchase Agreement</a:t>
            </a:r>
          </a:p>
          <a:p>
            <a:r>
              <a:rPr lang="en-GB" dirty="0"/>
              <a:t>May 2021</a:t>
            </a:r>
          </a:p>
          <a:p>
            <a:pPr lvl="1"/>
            <a:r>
              <a:rPr lang="en-GB" dirty="0"/>
              <a:t>Transition of staff and assets to SKAO makes it a fully operational entity</a:t>
            </a:r>
          </a:p>
        </p:txBody>
      </p:sp>
    </p:spTree>
    <p:extLst>
      <p:ext uri="{BB962C8B-B14F-4D97-AF65-F5344CB8AC3E}">
        <p14:creationId xmlns:p14="http://schemas.microsoft.com/office/powerpoint/2010/main" val="3248024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7E7A-F51A-E14E-80DB-9A3187152745}"/>
              </a:ext>
            </a:extLst>
          </p:cNvPr>
          <p:cNvSpPr>
            <a:spLocks noGrp="1"/>
          </p:cNvSpPr>
          <p:nvPr>
            <p:ph type="title"/>
          </p:nvPr>
        </p:nvSpPr>
        <p:spPr/>
        <p:txBody>
          <a:bodyPr>
            <a:normAutofit/>
          </a:bodyPr>
          <a:lstStyle/>
          <a:p>
            <a:r>
              <a:rPr lang="en-GB" dirty="0"/>
              <a:t>SKA Construction Readiness</a:t>
            </a:r>
          </a:p>
        </p:txBody>
      </p:sp>
      <p:sp>
        <p:nvSpPr>
          <p:cNvPr id="3" name="Content Placeholder 2">
            <a:extLst>
              <a:ext uri="{FF2B5EF4-FFF2-40B4-BE49-F238E27FC236}">
                <a16:creationId xmlns:a16="http://schemas.microsoft.com/office/drawing/2014/main" id="{B2669671-7321-CD44-AD8D-BBEDE50D8C41}"/>
              </a:ext>
            </a:extLst>
          </p:cNvPr>
          <p:cNvSpPr>
            <a:spLocks noGrp="1"/>
          </p:cNvSpPr>
          <p:nvPr>
            <p:ph idx="1"/>
          </p:nvPr>
        </p:nvSpPr>
        <p:spPr/>
        <p:txBody>
          <a:bodyPr>
            <a:normAutofit/>
          </a:bodyPr>
          <a:lstStyle/>
          <a:p>
            <a:r>
              <a:rPr lang="en-GB" dirty="0"/>
              <a:t>SKA Council-1 (3 – 4 Feb 2021) reaffirm commitment to build and operate the SKA-1 Design Baseline </a:t>
            </a:r>
          </a:p>
          <a:p>
            <a:pPr lvl="1"/>
            <a:r>
              <a:rPr lang="en-GB" dirty="0"/>
              <a:t>Large fraction, but not all, of first 10 years of funding (COFS) already identified</a:t>
            </a:r>
          </a:p>
          <a:p>
            <a:pPr lvl="1"/>
            <a:r>
              <a:rPr lang="en-GB" dirty="0"/>
              <a:t>Staged contracting plan to manage commitments against funding availability (as is normal for large projects)</a:t>
            </a:r>
          </a:p>
          <a:p>
            <a:r>
              <a:rPr lang="en-GB" dirty="0"/>
              <a:t>Construction Proposal to go to Council for approval decision at Council-3 in June 2021</a:t>
            </a:r>
          </a:p>
        </p:txBody>
      </p:sp>
    </p:spTree>
    <p:extLst>
      <p:ext uri="{BB962C8B-B14F-4D97-AF65-F5344CB8AC3E}">
        <p14:creationId xmlns:p14="http://schemas.microsoft.com/office/powerpoint/2010/main" val="3374720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7E7A-F51A-E14E-80DB-9A3187152745}"/>
              </a:ext>
            </a:extLst>
          </p:cNvPr>
          <p:cNvSpPr>
            <a:spLocks noGrp="1"/>
          </p:cNvSpPr>
          <p:nvPr>
            <p:ph type="title"/>
          </p:nvPr>
        </p:nvSpPr>
        <p:spPr/>
        <p:txBody>
          <a:bodyPr>
            <a:normAutofit/>
          </a:bodyPr>
          <a:lstStyle/>
          <a:p>
            <a:r>
              <a:rPr lang="en-GB" dirty="0"/>
              <a:t>SKA Construction Readiness</a:t>
            </a:r>
          </a:p>
        </p:txBody>
      </p:sp>
      <p:sp>
        <p:nvSpPr>
          <p:cNvPr id="3" name="Content Placeholder 2">
            <a:extLst>
              <a:ext uri="{FF2B5EF4-FFF2-40B4-BE49-F238E27FC236}">
                <a16:creationId xmlns:a16="http://schemas.microsoft.com/office/drawing/2014/main" id="{B2669671-7321-CD44-AD8D-BBEDE50D8C41}"/>
              </a:ext>
            </a:extLst>
          </p:cNvPr>
          <p:cNvSpPr>
            <a:spLocks noGrp="1"/>
          </p:cNvSpPr>
          <p:nvPr>
            <p:ph idx="1"/>
          </p:nvPr>
        </p:nvSpPr>
        <p:spPr/>
        <p:txBody>
          <a:bodyPr>
            <a:normAutofit fontScale="92500" lnSpcReduction="10000"/>
          </a:bodyPr>
          <a:lstStyle/>
          <a:p>
            <a:r>
              <a:rPr lang="en-GB" dirty="0"/>
              <a:t>Pre-procurement planning proceeding at pace</a:t>
            </a:r>
          </a:p>
          <a:p>
            <a:r>
              <a:rPr lang="en-GB" dirty="0"/>
              <a:t>Cost book being updated to 2021 economic conditions </a:t>
            </a:r>
          </a:p>
          <a:p>
            <a:r>
              <a:rPr lang="en-GB" dirty="0"/>
              <a:t>Contract with NRC in place for Talon Development Correlator work </a:t>
            </a:r>
          </a:p>
          <a:p>
            <a:r>
              <a:rPr lang="en-GB" dirty="0"/>
              <a:t>Low Station: </a:t>
            </a:r>
          </a:p>
          <a:p>
            <a:pPr lvl="1"/>
            <a:r>
              <a:rPr lang="en-GB" dirty="0"/>
              <a:t>Funding provided (</a:t>
            </a:r>
            <a:r>
              <a:rPr lang="en-GB" dirty="0" err="1"/>
              <a:t>Aus</a:t>
            </a:r>
            <a:r>
              <a:rPr lang="en-GB" dirty="0"/>
              <a:t>) to develop updated design to solve non-compliance issues with </a:t>
            </a:r>
            <a:r>
              <a:rPr lang="en-GB" dirty="0" err="1"/>
              <a:t>Smartbox</a:t>
            </a:r>
            <a:r>
              <a:rPr lang="en-GB" dirty="0"/>
              <a:t> </a:t>
            </a:r>
          </a:p>
          <a:p>
            <a:pPr lvl="1"/>
            <a:r>
              <a:rPr lang="en-GB" dirty="0"/>
              <a:t>Additional external funding (Italy) to support design maturity of antennas for manufacture </a:t>
            </a:r>
          </a:p>
          <a:p>
            <a:r>
              <a:rPr lang="en-GB" dirty="0"/>
              <a:t>Dish structure: </a:t>
            </a:r>
          </a:p>
          <a:p>
            <a:pPr lvl="1"/>
            <a:r>
              <a:rPr lang="en-GB" dirty="0"/>
              <a:t>Continue to work with partners to deliver the Dish Structure CDR</a:t>
            </a:r>
          </a:p>
          <a:p>
            <a:pPr lvl="1"/>
            <a:r>
              <a:rPr lang="en-GB" dirty="0"/>
              <a:t>Mitigation plans under development</a:t>
            </a:r>
          </a:p>
        </p:txBody>
      </p:sp>
    </p:spTree>
    <p:extLst>
      <p:ext uri="{BB962C8B-B14F-4D97-AF65-F5344CB8AC3E}">
        <p14:creationId xmlns:p14="http://schemas.microsoft.com/office/powerpoint/2010/main" val="1229063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7E7A-F51A-E14E-80DB-9A3187152745}"/>
              </a:ext>
            </a:extLst>
          </p:cNvPr>
          <p:cNvSpPr>
            <a:spLocks noGrp="1"/>
          </p:cNvSpPr>
          <p:nvPr>
            <p:ph type="title"/>
          </p:nvPr>
        </p:nvSpPr>
        <p:spPr/>
        <p:txBody>
          <a:bodyPr>
            <a:normAutofit/>
          </a:bodyPr>
          <a:lstStyle/>
          <a:p>
            <a:r>
              <a:rPr lang="en-GB" dirty="0"/>
              <a:t>SKA Construction Readiness</a:t>
            </a:r>
          </a:p>
        </p:txBody>
      </p:sp>
      <p:sp>
        <p:nvSpPr>
          <p:cNvPr id="3" name="Content Placeholder 2">
            <a:extLst>
              <a:ext uri="{FF2B5EF4-FFF2-40B4-BE49-F238E27FC236}">
                <a16:creationId xmlns:a16="http://schemas.microsoft.com/office/drawing/2014/main" id="{B2669671-7321-CD44-AD8D-BBEDE50D8C41}"/>
              </a:ext>
            </a:extLst>
          </p:cNvPr>
          <p:cNvSpPr>
            <a:spLocks noGrp="1"/>
          </p:cNvSpPr>
          <p:nvPr>
            <p:ph idx="1"/>
          </p:nvPr>
        </p:nvSpPr>
        <p:spPr/>
        <p:txBody>
          <a:bodyPr>
            <a:normAutofit fontScale="92500"/>
          </a:bodyPr>
          <a:lstStyle/>
          <a:p>
            <a:r>
              <a:rPr lang="en-GB" dirty="0"/>
              <a:t>ECP-200039: COTS solution for implementation of Low CBF </a:t>
            </a:r>
          </a:p>
          <a:p>
            <a:pPr lvl="1"/>
            <a:r>
              <a:rPr lang="en-GB" dirty="0"/>
              <a:t>Provides greater scalability, flexibility and lower risk (full compliance with engineering sub-arrays, sub-stations, bandwidth constraints) along with reduced costs, effort and schedule</a:t>
            </a:r>
          </a:p>
          <a:p>
            <a:pPr lvl="1"/>
            <a:r>
              <a:rPr lang="en-GB" dirty="0"/>
              <a:t>Working to resolve delivery plan details and division of work </a:t>
            </a:r>
          </a:p>
          <a:p>
            <a:r>
              <a:rPr lang="en-GB" dirty="0"/>
              <a:t>ECP-200048: Move Mid CSP from site to Cape Town SPC </a:t>
            </a:r>
          </a:p>
          <a:p>
            <a:pPr lvl="1"/>
            <a:r>
              <a:rPr lang="en-GB" dirty="0"/>
              <a:t>Benefits include relaxation of power consumption at site, increased maintainability and access to staff for support, reduction in EMI screening, improved safety in construction and operations, increased flexibility in capability (sharing of compute between SDP, PSS) </a:t>
            </a:r>
          </a:p>
          <a:p>
            <a:pPr lvl="1"/>
            <a:r>
              <a:rPr lang="en-GB" dirty="0"/>
              <a:t>Implementation plan underway with all stakeholders </a:t>
            </a:r>
          </a:p>
        </p:txBody>
      </p:sp>
    </p:spTree>
    <p:extLst>
      <p:ext uri="{BB962C8B-B14F-4D97-AF65-F5344CB8AC3E}">
        <p14:creationId xmlns:p14="http://schemas.microsoft.com/office/powerpoint/2010/main" val="317258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17" y="391207"/>
            <a:ext cx="5185777" cy="552530"/>
          </a:xfrm>
        </p:spPr>
        <p:txBody>
          <a:bodyPr/>
          <a:lstStyle/>
          <a:p>
            <a:r>
              <a:rPr lang="en-US" dirty="0"/>
              <a:t>SKA Contract Preparation</a:t>
            </a:r>
          </a:p>
        </p:txBody>
      </p:sp>
      <p:sp>
        <p:nvSpPr>
          <p:cNvPr id="3" name="Content Placeholder 2"/>
          <p:cNvSpPr>
            <a:spLocks noGrp="1"/>
          </p:cNvSpPr>
          <p:nvPr>
            <p:ph idx="1"/>
          </p:nvPr>
        </p:nvSpPr>
        <p:spPr>
          <a:xfrm>
            <a:off x="360000" y="1321468"/>
            <a:ext cx="8403990" cy="5131720"/>
          </a:xfrm>
        </p:spPr>
        <p:txBody>
          <a:bodyPr>
            <a:normAutofit/>
          </a:bodyPr>
          <a:lstStyle/>
          <a:p>
            <a:pPr>
              <a:lnSpc>
                <a:spcPct val="110000"/>
              </a:lnSpc>
            </a:pPr>
            <a:endParaRPr lang="en-US" dirty="0"/>
          </a:p>
        </p:txBody>
      </p:sp>
      <p:graphicFrame>
        <p:nvGraphicFramePr>
          <p:cNvPr id="4" name="Table 4">
            <a:extLst>
              <a:ext uri="{FF2B5EF4-FFF2-40B4-BE49-F238E27FC236}">
                <a16:creationId xmlns:a16="http://schemas.microsoft.com/office/drawing/2014/main" id="{E9C10405-D1FA-B94C-9D98-610380045C89}"/>
              </a:ext>
            </a:extLst>
          </p:cNvPr>
          <p:cNvGraphicFramePr>
            <a:graphicFrameLocks noGrp="1"/>
          </p:cNvGraphicFramePr>
          <p:nvPr>
            <p:extLst>
              <p:ext uri="{D42A27DB-BD31-4B8C-83A1-F6EECF244321}">
                <p14:modId xmlns:p14="http://schemas.microsoft.com/office/powerpoint/2010/main" val="1147795219"/>
              </p:ext>
            </p:extLst>
          </p:nvPr>
        </p:nvGraphicFramePr>
        <p:xfrm>
          <a:off x="61707" y="1028422"/>
          <a:ext cx="9000576" cy="5365386"/>
        </p:xfrm>
        <a:graphic>
          <a:graphicData uri="http://schemas.openxmlformats.org/drawingml/2006/table">
            <a:tbl>
              <a:tblPr firstRow="1" bandRow="1">
                <a:tableStyleId>{3C2FFA5D-87B4-456A-9821-1D502468CF0F}</a:tableStyleId>
              </a:tblPr>
              <a:tblGrid>
                <a:gridCol w="621572">
                  <a:extLst>
                    <a:ext uri="{9D8B030D-6E8A-4147-A177-3AD203B41FA5}">
                      <a16:colId xmlns:a16="http://schemas.microsoft.com/office/drawing/2014/main" val="243098402"/>
                    </a:ext>
                  </a:extLst>
                </a:gridCol>
                <a:gridCol w="371853">
                  <a:extLst>
                    <a:ext uri="{9D8B030D-6E8A-4147-A177-3AD203B41FA5}">
                      <a16:colId xmlns:a16="http://schemas.microsoft.com/office/drawing/2014/main" val="1862494768"/>
                    </a:ext>
                  </a:extLst>
                </a:gridCol>
                <a:gridCol w="546632">
                  <a:extLst>
                    <a:ext uri="{9D8B030D-6E8A-4147-A177-3AD203B41FA5}">
                      <a16:colId xmlns:a16="http://schemas.microsoft.com/office/drawing/2014/main" val="34583474"/>
                    </a:ext>
                  </a:extLst>
                </a:gridCol>
                <a:gridCol w="725700">
                  <a:extLst>
                    <a:ext uri="{9D8B030D-6E8A-4147-A177-3AD203B41FA5}">
                      <a16:colId xmlns:a16="http://schemas.microsoft.com/office/drawing/2014/main" val="458459665"/>
                    </a:ext>
                  </a:extLst>
                </a:gridCol>
                <a:gridCol w="574906">
                  <a:extLst>
                    <a:ext uri="{9D8B030D-6E8A-4147-A177-3AD203B41FA5}">
                      <a16:colId xmlns:a16="http://schemas.microsoft.com/office/drawing/2014/main" val="3756464619"/>
                    </a:ext>
                  </a:extLst>
                </a:gridCol>
                <a:gridCol w="442960">
                  <a:extLst>
                    <a:ext uri="{9D8B030D-6E8A-4147-A177-3AD203B41FA5}">
                      <a16:colId xmlns:a16="http://schemas.microsoft.com/office/drawing/2014/main" val="601014021"/>
                    </a:ext>
                  </a:extLst>
                </a:gridCol>
                <a:gridCol w="471234">
                  <a:extLst>
                    <a:ext uri="{9D8B030D-6E8A-4147-A177-3AD203B41FA5}">
                      <a16:colId xmlns:a16="http://schemas.microsoft.com/office/drawing/2014/main" val="322740231"/>
                    </a:ext>
                  </a:extLst>
                </a:gridCol>
                <a:gridCol w="574906">
                  <a:extLst>
                    <a:ext uri="{9D8B030D-6E8A-4147-A177-3AD203B41FA5}">
                      <a16:colId xmlns:a16="http://schemas.microsoft.com/office/drawing/2014/main" val="4205071304"/>
                    </a:ext>
                  </a:extLst>
                </a:gridCol>
                <a:gridCol w="650303">
                  <a:extLst>
                    <a:ext uri="{9D8B030D-6E8A-4147-A177-3AD203B41FA5}">
                      <a16:colId xmlns:a16="http://schemas.microsoft.com/office/drawing/2014/main" val="1611154074"/>
                    </a:ext>
                  </a:extLst>
                </a:gridCol>
                <a:gridCol w="593756">
                  <a:extLst>
                    <a:ext uri="{9D8B030D-6E8A-4147-A177-3AD203B41FA5}">
                      <a16:colId xmlns:a16="http://schemas.microsoft.com/office/drawing/2014/main" val="3807439813"/>
                    </a:ext>
                  </a:extLst>
                </a:gridCol>
                <a:gridCol w="650303">
                  <a:extLst>
                    <a:ext uri="{9D8B030D-6E8A-4147-A177-3AD203B41FA5}">
                      <a16:colId xmlns:a16="http://schemas.microsoft.com/office/drawing/2014/main" val="3022637093"/>
                    </a:ext>
                  </a:extLst>
                </a:gridCol>
                <a:gridCol w="631454">
                  <a:extLst>
                    <a:ext uri="{9D8B030D-6E8A-4147-A177-3AD203B41FA5}">
                      <a16:colId xmlns:a16="http://schemas.microsoft.com/office/drawing/2014/main" val="1835217434"/>
                    </a:ext>
                  </a:extLst>
                </a:gridCol>
                <a:gridCol w="612605">
                  <a:extLst>
                    <a:ext uri="{9D8B030D-6E8A-4147-A177-3AD203B41FA5}">
                      <a16:colId xmlns:a16="http://schemas.microsoft.com/office/drawing/2014/main" val="2865091747"/>
                    </a:ext>
                  </a:extLst>
                </a:gridCol>
                <a:gridCol w="957486">
                  <a:extLst>
                    <a:ext uri="{9D8B030D-6E8A-4147-A177-3AD203B41FA5}">
                      <a16:colId xmlns:a16="http://schemas.microsoft.com/office/drawing/2014/main" val="1745300754"/>
                    </a:ext>
                  </a:extLst>
                </a:gridCol>
                <a:gridCol w="574906">
                  <a:extLst>
                    <a:ext uri="{9D8B030D-6E8A-4147-A177-3AD203B41FA5}">
                      <a16:colId xmlns:a16="http://schemas.microsoft.com/office/drawing/2014/main" val="3108800122"/>
                    </a:ext>
                  </a:extLst>
                </a:gridCol>
              </a:tblGrid>
              <a:tr h="329074">
                <a:tc>
                  <a:txBody>
                    <a:bodyPr/>
                    <a:lstStyle/>
                    <a:p>
                      <a:r>
                        <a:rPr lang="en-GB" sz="700" b="1" dirty="0"/>
                        <a:t>Touch-point</a:t>
                      </a:r>
                    </a:p>
                  </a:txBody>
                  <a:tcPr/>
                </a:tc>
                <a:tc>
                  <a:txBody>
                    <a:bodyPr/>
                    <a:lstStyle/>
                    <a:p>
                      <a:r>
                        <a:rPr lang="en-GB" sz="700" b="1" dirty="0"/>
                        <a:t>Jan ‘21</a:t>
                      </a:r>
                    </a:p>
                  </a:txBody>
                  <a:tcPr/>
                </a:tc>
                <a:tc>
                  <a:txBody>
                    <a:bodyPr/>
                    <a:lstStyle/>
                    <a:p>
                      <a:r>
                        <a:rPr lang="en-GB" sz="700" b="1" dirty="0"/>
                        <a:t>Feb ‘21</a:t>
                      </a:r>
                    </a:p>
                  </a:txBody>
                  <a:tcPr/>
                </a:tc>
                <a:tc>
                  <a:txBody>
                    <a:bodyPr/>
                    <a:lstStyle/>
                    <a:p>
                      <a:r>
                        <a:rPr lang="en-GB" sz="700" b="1" dirty="0"/>
                        <a:t>Mar ‘21</a:t>
                      </a:r>
                    </a:p>
                  </a:txBody>
                  <a:tcPr/>
                </a:tc>
                <a:tc>
                  <a:txBody>
                    <a:bodyPr/>
                    <a:lstStyle/>
                    <a:p>
                      <a:r>
                        <a:rPr lang="en-GB" sz="700" b="1" dirty="0"/>
                        <a:t>Apr ‘21</a:t>
                      </a:r>
                    </a:p>
                  </a:txBody>
                  <a:tcPr/>
                </a:tc>
                <a:tc>
                  <a:txBody>
                    <a:bodyPr/>
                    <a:lstStyle/>
                    <a:p>
                      <a:r>
                        <a:rPr lang="en-GB" sz="700" b="1" dirty="0"/>
                        <a:t>May ‘21</a:t>
                      </a:r>
                    </a:p>
                  </a:txBody>
                  <a:tcPr/>
                </a:tc>
                <a:tc>
                  <a:txBody>
                    <a:bodyPr/>
                    <a:lstStyle/>
                    <a:p>
                      <a:r>
                        <a:rPr lang="en-GB" sz="700" b="1" dirty="0"/>
                        <a:t>Jun ‘21</a:t>
                      </a:r>
                    </a:p>
                  </a:txBody>
                  <a:tcPr/>
                </a:tc>
                <a:tc>
                  <a:txBody>
                    <a:bodyPr/>
                    <a:lstStyle/>
                    <a:p>
                      <a:r>
                        <a:rPr lang="en-GB" sz="700" b="1" dirty="0"/>
                        <a:t>Jul ‘21</a:t>
                      </a:r>
                    </a:p>
                  </a:txBody>
                  <a:tcPr/>
                </a:tc>
                <a:tc>
                  <a:txBody>
                    <a:bodyPr/>
                    <a:lstStyle/>
                    <a:p>
                      <a:r>
                        <a:rPr lang="en-GB" sz="700" b="1" dirty="0"/>
                        <a:t>Aug ’21</a:t>
                      </a:r>
                    </a:p>
                  </a:txBody>
                  <a:tcPr/>
                </a:tc>
                <a:tc>
                  <a:txBody>
                    <a:bodyPr/>
                    <a:lstStyle/>
                    <a:p>
                      <a:r>
                        <a:rPr lang="en-GB" sz="700" b="1" dirty="0"/>
                        <a:t>Sep ‘21</a:t>
                      </a:r>
                    </a:p>
                  </a:txBody>
                  <a:tcPr/>
                </a:tc>
                <a:tc>
                  <a:txBody>
                    <a:bodyPr/>
                    <a:lstStyle/>
                    <a:p>
                      <a:r>
                        <a:rPr lang="en-GB" sz="700" b="1" dirty="0"/>
                        <a:t>Oct ‘21</a:t>
                      </a:r>
                    </a:p>
                  </a:txBody>
                  <a:tcPr/>
                </a:tc>
                <a:tc>
                  <a:txBody>
                    <a:bodyPr/>
                    <a:lstStyle/>
                    <a:p>
                      <a:r>
                        <a:rPr lang="en-GB" sz="700" b="1" dirty="0"/>
                        <a:t>Nov ‘21</a:t>
                      </a:r>
                    </a:p>
                  </a:txBody>
                  <a:tcPr/>
                </a:tc>
                <a:tc>
                  <a:txBody>
                    <a:bodyPr/>
                    <a:lstStyle/>
                    <a:p>
                      <a:r>
                        <a:rPr lang="en-GB" sz="700" b="1" dirty="0"/>
                        <a:t>Dec ‘21</a:t>
                      </a:r>
                    </a:p>
                  </a:txBody>
                  <a:tcPr/>
                </a:tc>
                <a:tc>
                  <a:txBody>
                    <a:bodyPr/>
                    <a:lstStyle/>
                    <a:p>
                      <a:r>
                        <a:rPr lang="en-GB" sz="700" b="1" dirty="0"/>
                        <a:t>Full year 2022</a:t>
                      </a:r>
                    </a:p>
                  </a:txBody>
                  <a:tcPr/>
                </a:tc>
                <a:tc>
                  <a:txBody>
                    <a:bodyPr/>
                    <a:lstStyle/>
                    <a:p>
                      <a:r>
                        <a:rPr lang="en-GB" sz="700" b="1" dirty="0"/>
                        <a:t>Full year 2023</a:t>
                      </a:r>
                    </a:p>
                  </a:txBody>
                  <a:tcPr/>
                </a:tc>
                <a:extLst>
                  <a:ext uri="{0D108BD9-81ED-4DB2-BD59-A6C34878D82A}">
                    <a16:rowId xmlns:a16="http://schemas.microsoft.com/office/drawing/2014/main" val="913727507"/>
                  </a:ext>
                </a:extLst>
              </a:tr>
              <a:tr h="258734">
                <a:tc>
                  <a:txBody>
                    <a:bodyPr/>
                    <a:lstStyle/>
                    <a:p>
                      <a:r>
                        <a:rPr lang="en-GB" sz="900" b="1" dirty="0"/>
                        <a:t>PR</a:t>
                      </a:r>
                    </a:p>
                  </a:txBody>
                  <a:tcPr/>
                </a:tc>
                <a:tc>
                  <a:txBody>
                    <a:bodyPr/>
                    <a:lstStyle/>
                    <a:p>
                      <a:pPr marL="0" indent="0">
                        <a:buFont typeface="Arial" panose="020B0604020202020204" pitchFamily="34" charset="0"/>
                        <a:buNone/>
                      </a:pPr>
                      <a:r>
                        <a:rPr lang="en-GB" sz="700" dirty="0"/>
                        <a:t>All</a:t>
                      </a:r>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extLst>
                  <a:ext uri="{0D108BD9-81ED-4DB2-BD59-A6C34878D82A}">
                    <a16:rowId xmlns:a16="http://schemas.microsoft.com/office/drawing/2014/main" val="621158237"/>
                  </a:ext>
                </a:extLst>
              </a:tr>
              <a:tr h="1166715">
                <a:tc>
                  <a:txBody>
                    <a:bodyPr/>
                    <a:lstStyle/>
                    <a:p>
                      <a:r>
                        <a:rPr lang="en-GB" sz="900" b="1" dirty="0"/>
                        <a:t>CRRs (43)</a:t>
                      </a:r>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r>
                        <a:rPr lang="en-GB" sz="700" dirty="0">
                          <a:solidFill>
                            <a:srgbClr val="FF0000"/>
                          </a:solidFill>
                        </a:rPr>
                        <a:t>Mid CSP &amp; CBF; </a:t>
                      </a:r>
                      <a:r>
                        <a:rPr lang="en-GB" sz="700" dirty="0">
                          <a:solidFill>
                            <a:schemeClr val="accent4"/>
                          </a:solidFill>
                        </a:rPr>
                        <a:t>Low Station Mgt &amp; Int.; </a:t>
                      </a:r>
                      <a:r>
                        <a:rPr lang="en-GB" sz="700" dirty="0">
                          <a:solidFill>
                            <a:srgbClr val="C00000"/>
                          </a:solidFill>
                        </a:rPr>
                        <a:t>Software Sole Source</a:t>
                      </a:r>
                    </a:p>
                  </a:txBody>
                  <a:tcPr/>
                </a:tc>
                <a:tc>
                  <a:txBody>
                    <a:bodyPr/>
                    <a:lstStyle/>
                    <a:p>
                      <a:pPr marL="0" indent="0">
                        <a:buFont typeface="Arial" panose="020B0604020202020204" pitchFamily="34" charset="0"/>
                        <a:buNone/>
                      </a:pPr>
                      <a:r>
                        <a:rPr lang="en-GB" sz="700" dirty="0"/>
                        <a:t>Mid Infra PSC; Mid Infra 1;</a:t>
                      </a:r>
                    </a:p>
                    <a:p>
                      <a:pPr marL="0" indent="0">
                        <a:buFont typeface="Arial" panose="020B0604020202020204" pitchFamily="34" charset="0"/>
                        <a:buNone/>
                      </a:pPr>
                      <a:r>
                        <a:rPr lang="en-GB" sz="700" dirty="0"/>
                        <a:t>Mid Infra 2; Mid Infra 3; Mid Infra 4; </a:t>
                      </a:r>
                      <a:r>
                        <a:rPr lang="en-GB" sz="700" dirty="0">
                          <a:solidFill>
                            <a:srgbClr val="0070C0"/>
                          </a:solidFill>
                        </a:rPr>
                        <a:t>Mid Dish PSC</a:t>
                      </a:r>
                      <a:r>
                        <a:rPr lang="en-GB" sz="700" dirty="0"/>
                        <a:t>; </a:t>
                      </a:r>
                      <a:r>
                        <a:rPr lang="en-GB" sz="700" dirty="0">
                          <a:solidFill>
                            <a:srgbClr val="00B050"/>
                          </a:solidFill>
                        </a:rPr>
                        <a:t>Low Infra PSC; Low Infra 1; Low Infra 3; Low Infra 6</a:t>
                      </a:r>
                    </a:p>
                  </a:txBody>
                  <a:tcPr/>
                </a:tc>
                <a:tc>
                  <a:txBody>
                    <a:bodyPr/>
                    <a:lstStyle/>
                    <a:p>
                      <a:pPr marL="0" indent="0">
                        <a:buFont typeface="Arial" panose="020B0604020202020204" pitchFamily="34" charset="0"/>
                        <a:buNone/>
                      </a:pPr>
                      <a:r>
                        <a:rPr lang="en-GB" sz="700" dirty="0">
                          <a:solidFill>
                            <a:srgbClr val="C00000"/>
                          </a:solidFill>
                        </a:rPr>
                        <a:t>Software Comp.</a:t>
                      </a:r>
                    </a:p>
                  </a:txBody>
                  <a:tcPr/>
                </a:tc>
                <a:tc>
                  <a:txBody>
                    <a:bodyPr/>
                    <a:lstStyle/>
                    <a:p>
                      <a:pPr marL="0" indent="0">
                        <a:buFont typeface="Arial" panose="020B0604020202020204" pitchFamily="34" charset="0"/>
                        <a:buNone/>
                      </a:pPr>
                      <a:r>
                        <a:rPr lang="en-GB" sz="700" dirty="0">
                          <a:solidFill>
                            <a:schemeClr val="accent2"/>
                          </a:solidFill>
                        </a:rPr>
                        <a:t>Mid S-AIV</a:t>
                      </a:r>
                      <a:r>
                        <a:rPr lang="en-GB" sz="700" dirty="0">
                          <a:solidFill>
                            <a:schemeClr val="accent4"/>
                          </a:solidFill>
                        </a:rPr>
                        <a:t>; </a:t>
                      </a:r>
                      <a:r>
                        <a:rPr lang="en-GB" sz="700" dirty="0">
                          <a:solidFill>
                            <a:srgbClr val="FF33CC"/>
                          </a:solidFill>
                        </a:rPr>
                        <a:t>Low CSP; </a:t>
                      </a:r>
                      <a:r>
                        <a:rPr lang="en-GB" sz="700" dirty="0">
                          <a:solidFill>
                            <a:srgbClr val="7030A0"/>
                          </a:solidFill>
                        </a:rPr>
                        <a:t>Low SPC; </a:t>
                      </a:r>
                      <a:r>
                        <a:rPr lang="en-GB" sz="700" dirty="0">
                          <a:solidFill>
                            <a:srgbClr val="00B050"/>
                          </a:solidFill>
                        </a:rPr>
                        <a:t>Low Infra 2; </a:t>
                      </a:r>
                      <a:r>
                        <a:rPr lang="en-GB" sz="700" dirty="0">
                          <a:solidFill>
                            <a:srgbClr val="FF0000"/>
                          </a:solidFill>
                        </a:rPr>
                        <a:t>Mid Timing</a:t>
                      </a:r>
                      <a:endParaRPr lang="en-GB" sz="700" dirty="0">
                        <a:solidFill>
                          <a:srgbClr val="7030A0"/>
                        </a:solidFill>
                      </a:endParaRPr>
                    </a:p>
                  </a:txBody>
                  <a:tcPr/>
                </a:tc>
                <a:tc>
                  <a:txBody>
                    <a:bodyPr/>
                    <a:lstStyle/>
                    <a:p>
                      <a:pPr marL="0" indent="0">
                        <a:buFont typeface="Arial" panose="020B0604020202020204" pitchFamily="34" charset="0"/>
                        <a:buNone/>
                      </a:pPr>
                      <a:r>
                        <a:rPr lang="en-GB" sz="700" dirty="0">
                          <a:solidFill>
                            <a:srgbClr val="0070C0"/>
                          </a:solidFill>
                        </a:rPr>
                        <a:t>Mid B2; </a:t>
                      </a:r>
                      <a:r>
                        <a:rPr lang="en-GB" sz="700" dirty="0">
                          <a:solidFill>
                            <a:srgbClr val="FF33CC"/>
                          </a:solidFill>
                        </a:rPr>
                        <a:t>Low Timing</a:t>
                      </a:r>
                    </a:p>
                  </a:txBody>
                  <a:tcPr/>
                </a:tc>
                <a:tc>
                  <a:txBody>
                    <a:bodyPr/>
                    <a:lstStyle/>
                    <a:p>
                      <a:pPr marL="0" indent="0">
                        <a:buFont typeface="Arial" panose="020B0604020202020204" pitchFamily="34" charset="0"/>
                        <a:buNone/>
                      </a:pPr>
                      <a:r>
                        <a:rPr lang="en-GB" sz="700" dirty="0">
                          <a:solidFill>
                            <a:srgbClr val="0070C0"/>
                          </a:solidFill>
                        </a:rPr>
                        <a:t>Mid B1; Mid Dish Structure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dirty="0">
                          <a:solidFill>
                            <a:srgbClr val="0070C0"/>
                          </a:solidFill>
                        </a:rPr>
                        <a:t>Mid SPF Services; </a:t>
                      </a:r>
                      <a:r>
                        <a:rPr lang="en-GB" sz="700" dirty="0">
                          <a:solidFill>
                            <a:srgbClr val="FF0000"/>
                          </a:solidFill>
                        </a:rPr>
                        <a:t>Mid SPFRx; </a:t>
                      </a:r>
                      <a:r>
                        <a:rPr lang="en-GB" sz="700" dirty="0">
                          <a:solidFill>
                            <a:srgbClr val="00B050"/>
                          </a:solidFill>
                        </a:rPr>
                        <a:t>Low Antenna Ass.; Low </a:t>
                      </a:r>
                      <a:r>
                        <a:rPr lang="en-GB" sz="700" dirty="0" err="1">
                          <a:solidFill>
                            <a:srgbClr val="00B050"/>
                          </a:solidFill>
                        </a:rPr>
                        <a:t>PaSD</a:t>
                      </a:r>
                      <a:r>
                        <a:rPr lang="en-GB" sz="700" dirty="0">
                          <a:solidFill>
                            <a:srgbClr val="00B050"/>
                          </a:solidFill>
                        </a:rPr>
                        <a:t>; </a:t>
                      </a:r>
                      <a:r>
                        <a:rPr lang="en-GB" sz="700" dirty="0"/>
                        <a:t>Mid Infra 6</a:t>
                      </a:r>
                    </a:p>
                  </a:txBody>
                  <a:tcPr/>
                </a:tc>
                <a:tc>
                  <a:txBody>
                    <a:bodyPr/>
                    <a:lstStyle/>
                    <a:p>
                      <a:pPr marL="0" indent="0">
                        <a:buFont typeface="Arial" panose="020B0604020202020204" pitchFamily="34" charset="0"/>
                        <a:buNone/>
                      </a:pPr>
                      <a:r>
                        <a:rPr lang="en-GB" sz="700" dirty="0">
                          <a:solidFill>
                            <a:srgbClr val="0070C0"/>
                          </a:solidFill>
                        </a:rPr>
                        <a:t>Mid </a:t>
                      </a:r>
                      <a:r>
                        <a:rPr lang="en-GB" sz="700" dirty="0" err="1">
                          <a:solidFill>
                            <a:srgbClr val="0070C0"/>
                          </a:solidFill>
                        </a:rPr>
                        <a:t>Cryo</a:t>
                      </a:r>
                      <a:r>
                        <a:rPr lang="en-GB" sz="700" dirty="0">
                          <a:solidFill>
                            <a:srgbClr val="0070C0"/>
                          </a:solidFill>
                        </a:rPr>
                        <a:t>; </a:t>
                      </a:r>
                      <a:r>
                        <a:rPr lang="en-GB" sz="700" dirty="0">
                          <a:solidFill>
                            <a:srgbClr val="FF0000"/>
                          </a:solidFill>
                        </a:rPr>
                        <a:t>Mid &amp; Low Clocks; </a:t>
                      </a:r>
                      <a:r>
                        <a:rPr lang="en-GB" sz="700" dirty="0">
                          <a:solidFill>
                            <a:srgbClr val="00B050"/>
                          </a:solidFill>
                        </a:rPr>
                        <a:t>Low Station Dep.; Low Infra 5; </a:t>
                      </a:r>
                      <a:r>
                        <a:rPr lang="en-GB" sz="700" dirty="0">
                          <a:solidFill>
                            <a:schemeClr val="bg1">
                              <a:lumMod val="50000"/>
                            </a:schemeClr>
                          </a:solidFill>
                        </a:rPr>
                        <a:t>Low S-AIV</a:t>
                      </a:r>
                    </a:p>
                  </a:txBody>
                  <a:tcPr/>
                </a:tc>
                <a:tc>
                  <a:txBody>
                    <a:bodyPr/>
                    <a:lstStyle/>
                    <a:p>
                      <a:pPr marL="0" indent="0">
                        <a:buFont typeface="Arial" panose="020B0604020202020204" pitchFamily="34" charset="0"/>
                        <a:buNone/>
                      </a:pPr>
                      <a:r>
                        <a:rPr lang="en-GB" sz="700" dirty="0">
                          <a:solidFill>
                            <a:srgbClr val="FF33CC"/>
                          </a:solidFill>
                        </a:rPr>
                        <a:t>Low SPS</a:t>
                      </a:r>
                    </a:p>
                  </a:txBody>
                  <a:tcPr/>
                </a:tc>
                <a:tc>
                  <a:txBody>
                    <a:bodyPr/>
                    <a:lstStyle/>
                    <a:p>
                      <a:pPr marL="0" indent="0">
                        <a:buFont typeface="Arial" panose="020B0604020202020204" pitchFamily="34" charset="0"/>
                        <a:buNone/>
                      </a:pPr>
                      <a:r>
                        <a:rPr lang="en-GB" sz="700" dirty="0">
                          <a:solidFill>
                            <a:srgbClr val="0070C0"/>
                          </a:solidFill>
                        </a:rPr>
                        <a:t>Mid B5</a:t>
                      </a:r>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r>
                        <a:rPr lang="en-GB" sz="700" dirty="0">
                          <a:solidFill>
                            <a:srgbClr val="FFFF00"/>
                          </a:solidFill>
                        </a:rPr>
                        <a:t>Mid Infra 5; </a:t>
                      </a:r>
                      <a:r>
                        <a:rPr lang="en-GB" sz="700" dirty="0">
                          <a:solidFill>
                            <a:srgbClr val="7030A0"/>
                          </a:solidFill>
                        </a:rPr>
                        <a:t>Mid Networks; </a:t>
                      </a:r>
                      <a:r>
                        <a:rPr lang="en-GB" sz="700" dirty="0">
                          <a:solidFill>
                            <a:srgbClr val="FF9900"/>
                          </a:solidFill>
                        </a:rPr>
                        <a:t>MeerKAT Integration; </a:t>
                      </a:r>
                      <a:r>
                        <a:rPr lang="en-GB" sz="700" dirty="0">
                          <a:solidFill>
                            <a:srgbClr val="7030A0"/>
                          </a:solidFill>
                        </a:rPr>
                        <a:t>Mid CPF; Low Networks; Low CPF; </a:t>
                      </a:r>
                      <a:r>
                        <a:rPr lang="en-GB" sz="700" dirty="0">
                          <a:solidFill>
                            <a:srgbClr val="FFFF00"/>
                          </a:solidFill>
                        </a:rPr>
                        <a:t>Low PPA</a:t>
                      </a:r>
                    </a:p>
                  </a:txBody>
                  <a:tcPr/>
                </a:tc>
                <a:tc>
                  <a:txBody>
                    <a:bodyPr/>
                    <a:lstStyle/>
                    <a:p>
                      <a:pPr marL="0" indent="0">
                        <a:buFont typeface="Arial" panose="020B0604020202020204" pitchFamily="34" charset="0"/>
                        <a:buNone/>
                      </a:pPr>
                      <a:r>
                        <a:rPr lang="en-GB" sz="700" dirty="0">
                          <a:solidFill>
                            <a:srgbClr val="7030A0"/>
                          </a:solidFill>
                        </a:rPr>
                        <a:t>Mid SPC</a:t>
                      </a:r>
                    </a:p>
                  </a:txBody>
                  <a:tcPr/>
                </a:tc>
                <a:extLst>
                  <a:ext uri="{0D108BD9-81ED-4DB2-BD59-A6C34878D82A}">
                    <a16:rowId xmlns:a16="http://schemas.microsoft.com/office/drawing/2014/main" val="692952953"/>
                  </a:ext>
                </a:extLst>
              </a:tr>
              <a:tr h="1492503">
                <a:tc>
                  <a:txBody>
                    <a:bodyPr/>
                    <a:lstStyle/>
                    <a:p>
                      <a:r>
                        <a:rPr lang="en-GB" sz="900" b="1" dirty="0"/>
                        <a:t>TEPs </a:t>
                      </a:r>
                      <a:r>
                        <a:rPr lang="en-GB" sz="900" b="1" u="sng" dirty="0"/>
                        <a:t>start </a:t>
                      </a:r>
                      <a:r>
                        <a:rPr lang="en-GB" sz="900" b="1" u="none" dirty="0"/>
                        <a:t>review of tenders</a:t>
                      </a:r>
                      <a:r>
                        <a:rPr lang="en-GB" sz="900" b="1" dirty="0"/>
                        <a:t> (56)</a:t>
                      </a:r>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r>
                        <a:rPr lang="en-GB" sz="700" dirty="0">
                          <a:solidFill>
                            <a:srgbClr val="FF0000"/>
                          </a:solidFill>
                        </a:rPr>
                        <a:t>Mid CBF </a:t>
                      </a:r>
                    </a:p>
                  </a:txBody>
                  <a:tcPr/>
                </a:tc>
                <a:tc>
                  <a:txBody>
                    <a:bodyPr/>
                    <a:lstStyle/>
                    <a:p>
                      <a:pPr marL="0" indent="0">
                        <a:buFont typeface="Arial" panose="020B0604020202020204" pitchFamily="34" charset="0"/>
                        <a:buNone/>
                      </a:pPr>
                      <a:r>
                        <a:rPr lang="en-GB" sz="700" dirty="0"/>
                        <a:t>Mid Infra PSC; </a:t>
                      </a:r>
                      <a:r>
                        <a:rPr lang="en-GB" sz="700" dirty="0">
                          <a:solidFill>
                            <a:srgbClr val="0070C0"/>
                          </a:solidFill>
                        </a:rPr>
                        <a:t>Mid Dish PSC; </a:t>
                      </a:r>
                      <a:r>
                        <a:rPr lang="en-GB" sz="700" dirty="0">
                          <a:solidFill>
                            <a:srgbClr val="FF0000"/>
                          </a:solidFill>
                        </a:rPr>
                        <a:t>Mid CSP</a:t>
                      </a:r>
                      <a:r>
                        <a:rPr lang="en-GB" sz="700" dirty="0"/>
                        <a:t>; </a:t>
                      </a:r>
                      <a:r>
                        <a:rPr lang="en-GB" sz="700" dirty="0">
                          <a:solidFill>
                            <a:srgbClr val="00B050"/>
                          </a:solidFill>
                        </a:rPr>
                        <a:t>Low Infra PSC;</a:t>
                      </a:r>
                      <a:r>
                        <a:rPr lang="en-GB" sz="700" dirty="0"/>
                        <a:t> </a:t>
                      </a:r>
                      <a:r>
                        <a:rPr lang="en-GB" sz="700" dirty="0">
                          <a:solidFill>
                            <a:schemeClr val="accent4"/>
                          </a:solidFill>
                        </a:rPr>
                        <a:t>Low Station Mgt &amp; Int.; </a:t>
                      </a:r>
                      <a:r>
                        <a:rPr lang="en-GB" sz="700" dirty="0">
                          <a:solidFill>
                            <a:srgbClr val="C00000"/>
                          </a:solidFill>
                        </a:rPr>
                        <a:t>Software Sole Source (7?)</a:t>
                      </a:r>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r>
                        <a:rPr lang="en-GB" sz="700" dirty="0">
                          <a:solidFill>
                            <a:srgbClr val="C00000"/>
                          </a:solidFill>
                        </a:rPr>
                        <a:t>Software Comp. (7?)</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700" dirty="0">
                          <a:solidFill>
                            <a:srgbClr val="0070C0"/>
                          </a:solidFill>
                        </a:rPr>
                        <a:t>Mid B1; </a:t>
                      </a:r>
                      <a:r>
                        <a:rPr lang="en-GB" sz="700" dirty="0">
                          <a:solidFill>
                            <a:schemeClr val="accent2"/>
                          </a:solidFill>
                        </a:rPr>
                        <a:t>Mid S-AIV; </a:t>
                      </a:r>
                      <a:r>
                        <a:rPr lang="en-GB" sz="700" dirty="0">
                          <a:solidFill>
                            <a:srgbClr val="FF33CC"/>
                          </a:solidFill>
                        </a:rPr>
                        <a:t>Low Timing</a:t>
                      </a:r>
                    </a:p>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r>
                        <a:rPr lang="en-GB" sz="700" dirty="0"/>
                        <a:t>Mid Infra 4; </a:t>
                      </a:r>
                      <a:r>
                        <a:rPr lang="en-GB" sz="700" dirty="0">
                          <a:solidFill>
                            <a:srgbClr val="0070C0"/>
                          </a:solidFill>
                        </a:rPr>
                        <a:t>Mid Dish Structure; </a:t>
                      </a:r>
                      <a:r>
                        <a:rPr lang="en-GB" sz="700" dirty="0">
                          <a:solidFill>
                            <a:srgbClr val="00B050"/>
                          </a:solidFill>
                        </a:rPr>
                        <a:t>Low Infra 1;  Low Infra 6</a:t>
                      </a:r>
                    </a:p>
                  </a:txBody>
                  <a:tcPr/>
                </a:tc>
                <a:tc>
                  <a:txBody>
                    <a:bodyPr/>
                    <a:lstStyle/>
                    <a:p>
                      <a:pPr marL="0" indent="0">
                        <a:buFont typeface="Arial" panose="020B0604020202020204" pitchFamily="34" charset="0"/>
                        <a:buNone/>
                      </a:pPr>
                      <a:r>
                        <a:rPr lang="en-GB" sz="700" dirty="0"/>
                        <a:t>Mid Infra 1;</a:t>
                      </a:r>
                    </a:p>
                    <a:p>
                      <a:pPr marL="0" indent="0">
                        <a:buFont typeface="Arial" panose="020B0604020202020204" pitchFamily="34" charset="0"/>
                        <a:buNone/>
                      </a:pPr>
                      <a:r>
                        <a:rPr lang="en-GB" sz="700" dirty="0"/>
                        <a:t>Mid Infra 2; Mid Infra 3; </a:t>
                      </a:r>
                      <a:r>
                        <a:rPr lang="en-GB" sz="700" dirty="0">
                          <a:solidFill>
                            <a:srgbClr val="0070C0"/>
                          </a:solidFill>
                        </a:rPr>
                        <a:t>Mid B2; </a:t>
                      </a:r>
                      <a:r>
                        <a:rPr lang="en-GB" sz="700" dirty="0">
                          <a:solidFill>
                            <a:srgbClr val="00B050"/>
                          </a:solidFill>
                        </a:rPr>
                        <a:t>Low Infra 2; Low Infra 3; Low Infra 5</a:t>
                      </a:r>
                      <a:endParaRPr lang="en-GB" sz="700" dirty="0">
                        <a:solidFill>
                          <a:srgbClr val="7030A0"/>
                        </a:solidFill>
                      </a:endParaRPr>
                    </a:p>
                  </a:txBody>
                  <a:tcPr/>
                </a:tc>
                <a:tc>
                  <a:txBody>
                    <a:bodyPr/>
                    <a:lstStyle/>
                    <a:p>
                      <a:pPr marL="0" indent="0">
                        <a:buFont typeface="Arial" panose="020B0604020202020204" pitchFamily="34" charset="0"/>
                        <a:buNone/>
                      </a:pPr>
                      <a:r>
                        <a:rPr lang="en-GB" sz="700" dirty="0">
                          <a:solidFill>
                            <a:srgbClr val="FF0000"/>
                          </a:solidFill>
                        </a:rPr>
                        <a:t>Mid Timing; </a:t>
                      </a:r>
                      <a:r>
                        <a:rPr lang="en-GB" sz="700" dirty="0">
                          <a:solidFill>
                            <a:srgbClr val="FF33CC"/>
                          </a:solidFill>
                        </a:rPr>
                        <a:t>Low CSP; </a:t>
                      </a:r>
                      <a:r>
                        <a:rPr lang="en-GB" sz="700" dirty="0">
                          <a:solidFill>
                            <a:srgbClr val="7030A0"/>
                          </a:solidFill>
                        </a:rPr>
                        <a:t>Low SPC</a:t>
                      </a:r>
                      <a:endParaRPr lang="en-GB" sz="700" dirty="0">
                        <a:solidFill>
                          <a:srgbClr val="FF33CC"/>
                        </a:solidFill>
                      </a:endParaRPr>
                    </a:p>
                  </a:txBody>
                  <a:tcPr/>
                </a:tc>
                <a:tc>
                  <a:txBody>
                    <a:bodyPr/>
                    <a:lstStyle/>
                    <a:p>
                      <a:pPr marL="0" indent="0">
                        <a:buFont typeface="Arial" panose="020B0604020202020204" pitchFamily="34" charset="0"/>
                        <a:buNone/>
                      </a:pPr>
                      <a:r>
                        <a:rPr lang="en-GB" sz="700" dirty="0">
                          <a:solidFill>
                            <a:srgbClr val="FF0000"/>
                          </a:solidFill>
                        </a:rPr>
                        <a:t>Mid SPFRx</a:t>
                      </a:r>
                      <a:endParaRPr lang="en-GB" sz="700" dirty="0">
                        <a:solidFill>
                          <a:srgbClr val="00B050"/>
                        </a:solidFil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700" dirty="0">
                          <a:solidFill>
                            <a:srgbClr val="FFFF00"/>
                          </a:solidFill>
                        </a:rPr>
                        <a:t>Mid Infra 5; </a:t>
                      </a:r>
                      <a:r>
                        <a:rPr lang="en-GB" sz="700" dirty="0"/>
                        <a:t>Mid Infra 6; </a:t>
                      </a:r>
                      <a:r>
                        <a:rPr lang="en-GB" sz="700" dirty="0">
                          <a:solidFill>
                            <a:srgbClr val="0070C0"/>
                          </a:solidFill>
                        </a:rPr>
                        <a:t>Mid B5; Mid </a:t>
                      </a:r>
                      <a:r>
                        <a:rPr lang="en-GB" sz="700" dirty="0" err="1">
                          <a:solidFill>
                            <a:srgbClr val="0070C0"/>
                          </a:solidFill>
                        </a:rPr>
                        <a:t>Cryo</a:t>
                      </a:r>
                      <a:r>
                        <a:rPr lang="en-GB" sz="700" dirty="0">
                          <a:solidFill>
                            <a:srgbClr val="0070C0"/>
                          </a:solidFill>
                        </a:rPr>
                        <a:t>; Mid SPF Services; </a:t>
                      </a:r>
                      <a:r>
                        <a:rPr lang="en-GB" sz="700" dirty="0">
                          <a:solidFill>
                            <a:schemeClr val="accent2"/>
                          </a:solidFill>
                        </a:rPr>
                        <a:t>MeerKAT Integration; </a:t>
                      </a:r>
                      <a:r>
                        <a:rPr lang="en-GB" sz="700" dirty="0">
                          <a:solidFill>
                            <a:srgbClr val="FF0000"/>
                          </a:solidFill>
                        </a:rPr>
                        <a:t>Mid &amp; Low Clocks; </a:t>
                      </a:r>
                      <a:r>
                        <a:rPr lang="en-GB" sz="700" dirty="0">
                          <a:solidFill>
                            <a:srgbClr val="00B050"/>
                          </a:solidFill>
                        </a:rPr>
                        <a:t>Low Station Dep.; Low Antenna Ass.; Low </a:t>
                      </a:r>
                      <a:r>
                        <a:rPr lang="en-GB" sz="700" dirty="0" err="1">
                          <a:solidFill>
                            <a:srgbClr val="00B050"/>
                          </a:solidFill>
                        </a:rPr>
                        <a:t>PaSD</a:t>
                      </a:r>
                      <a:r>
                        <a:rPr lang="en-GB" sz="700" dirty="0">
                          <a:solidFill>
                            <a:srgbClr val="00B050"/>
                          </a:solidFill>
                        </a:rPr>
                        <a:t>; </a:t>
                      </a:r>
                      <a:r>
                        <a:rPr lang="en-GB" sz="700" dirty="0">
                          <a:solidFill>
                            <a:srgbClr val="FF33CC"/>
                          </a:solidFill>
                        </a:rPr>
                        <a:t>Low SPS</a:t>
                      </a:r>
                      <a:r>
                        <a:rPr lang="en-GB" sz="700" dirty="0"/>
                        <a:t>; </a:t>
                      </a:r>
                      <a:r>
                        <a:rPr lang="en-GB" sz="700" dirty="0">
                          <a:solidFill>
                            <a:schemeClr val="bg1">
                              <a:lumMod val="50000"/>
                            </a:schemeClr>
                          </a:solidFill>
                        </a:rPr>
                        <a:t>Low S-AIV; </a:t>
                      </a:r>
                      <a:r>
                        <a:rPr lang="en-GB" sz="700" dirty="0">
                          <a:solidFill>
                            <a:srgbClr val="FFFF00"/>
                          </a:solidFill>
                        </a:rPr>
                        <a:t>Low PPA</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700" dirty="0">
                          <a:solidFill>
                            <a:srgbClr val="7030A0"/>
                          </a:solidFill>
                        </a:rPr>
                        <a:t>Mid Networks; Mid SPC; Mid CPF; Low Networks; Low CPF</a:t>
                      </a:r>
                    </a:p>
                    <a:p>
                      <a:pPr marL="0" indent="0">
                        <a:buFont typeface="Arial" panose="020B0604020202020204" pitchFamily="34" charset="0"/>
                        <a:buNone/>
                      </a:pPr>
                      <a:endParaRPr lang="en-GB" sz="700" dirty="0"/>
                    </a:p>
                  </a:txBody>
                  <a:tcPr/>
                </a:tc>
                <a:extLst>
                  <a:ext uri="{0D108BD9-81ED-4DB2-BD59-A6C34878D82A}">
                    <a16:rowId xmlns:a16="http://schemas.microsoft.com/office/drawing/2014/main" val="1869186136"/>
                  </a:ext>
                </a:extLst>
              </a:tr>
              <a:tr h="1884694">
                <a:tc>
                  <a:txBody>
                    <a:bodyPr/>
                    <a:lstStyle/>
                    <a:p>
                      <a:r>
                        <a:rPr lang="en-GB" sz="900" b="1" dirty="0"/>
                        <a:t>C0s (56)</a:t>
                      </a:r>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r>
                        <a:rPr lang="en-GB" sz="700" dirty="0"/>
                        <a:t>Mid Infra PSC;</a:t>
                      </a:r>
                    </a:p>
                    <a:p>
                      <a:pPr marL="0" indent="0">
                        <a:buFont typeface="Arial" panose="020B0604020202020204" pitchFamily="34" charset="0"/>
                        <a:buNone/>
                      </a:pPr>
                      <a:r>
                        <a:rPr lang="en-GB" sz="700" dirty="0">
                          <a:solidFill>
                            <a:srgbClr val="0070C0"/>
                          </a:solidFill>
                        </a:rPr>
                        <a:t>Mid Dish PSC;</a:t>
                      </a:r>
                    </a:p>
                    <a:p>
                      <a:pPr marL="0" indent="0">
                        <a:buFont typeface="Arial" panose="020B0604020202020204" pitchFamily="34" charset="0"/>
                        <a:buNone/>
                      </a:pPr>
                      <a:r>
                        <a:rPr lang="en-GB" sz="700" dirty="0">
                          <a:solidFill>
                            <a:srgbClr val="FF0000"/>
                          </a:solidFill>
                        </a:rPr>
                        <a:t>Mid CBF; </a:t>
                      </a:r>
                      <a:r>
                        <a:rPr lang="en-GB" sz="700" dirty="0">
                          <a:solidFill>
                            <a:srgbClr val="00B050"/>
                          </a:solidFill>
                        </a:rPr>
                        <a:t>Low Infra PSC; </a:t>
                      </a:r>
                      <a:r>
                        <a:rPr lang="en-GB" sz="700" dirty="0">
                          <a:solidFill>
                            <a:schemeClr val="accent4"/>
                          </a:solidFill>
                        </a:rPr>
                        <a:t>Low Station Mgt &amp; Int.; </a:t>
                      </a:r>
                      <a:r>
                        <a:rPr lang="en-GB" sz="700" dirty="0">
                          <a:solidFill>
                            <a:srgbClr val="C00000"/>
                          </a:solidFill>
                        </a:rPr>
                        <a:t>Software Sole Source (7?)</a:t>
                      </a:r>
                    </a:p>
                  </a:txBody>
                  <a:tcPr/>
                </a:tc>
                <a:tc>
                  <a:txBody>
                    <a:bodyPr/>
                    <a:lstStyle/>
                    <a:p>
                      <a:pPr marL="0" indent="0">
                        <a:buFont typeface="Arial" panose="020B0604020202020204" pitchFamily="34" charset="0"/>
                        <a:buNone/>
                      </a:pPr>
                      <a:r>
                        <a:rPr lang="en-GB" sz="700" dirty="0">
                          <a:solidFill>
                            <a:srgbClr val="FF0000"/>
                          </a:solidFill>
                        </a:rPr>
                        <a:t>Mid CSP</a:t>
                      </a:r>
                    </a:p>
                  </a:txBody>
                  <a:tcPr/>
                </a:tc>
                <a:tc>
                  <a:txBody>
                    <a:bodyPr/>
                    <a:lstStyle/>
                    <a:p>
                      <a:pPr marL="0" indent="0">
                        <a:buFont typeface="Arial" panose="020B0604020202020204" pitchFamily="34" charset="0"/>
                        <a:buNone/>
                      </a:pPr>
                      <a:r>
                        <a:rPr lang="en-GB" sz="700" dirty="0">
                          <a:solidFill>
                            <a:srgbClr val="C00000"/>
                          </a:solidFill>
                        </a:rPr>
                        <a:t>Software Comp. (7?)</a:t>
                      </a:r>
                    </a:p>
                  </a:txBody>
                  <a:tcPr/>
                </a:tc>
                <a:tc>
                  <a:txBody>
                    <a:bodyPr/>
                    <a:lstStyle/>
                    <a:p>
                      <a:pPr marL="0" indent="0">
                        <a:buFont typeface="Arial" panose="020B0604020202020204" pitchFamily="34" charset="0"/>
                        <a:buNone/>
                      </a:pPr>
                      <a:endParaRPr lang="en-GB" sz="700" dirty="0"/>
                    </a:p>
                  </a:txBody>
                  <a:tcPr/>
                </a:tc>
                <a:tc>
                  <a:txBody>
                    <a:bodyPr/>
                    <a:lstStyle/>
                    <a:p>
                      <a:pPr marL="0" indent="0">
                        <a:buFont typeface="Arial" panose="020B0604020202020204" pitchFamily="34" charset="0"/>
                        <a:buNone/>
                      </a:pPr>
                      <a:r>
                        <a:rPr lang="en-GB" sz="700" dirty="0"/>
                        <a:t>Mid Infra 4; </a:t>
                      </a:r>
                      <a:r>
                        <a:rPr lang="en-GB" sz="700" dirty="0">
                          <a:solidFill>
                            <a:schemeClr val="accent2"/>
                          </a:solidFill>
                        </a:rPr>
                        <a:t>Mid S-AIV;</a:t>
                      </a:r>
                      <a:r>
                        <a:rPr lang="en-GB" sz="700" dirty="0">
                          <a:solidFill>
                            <a:schemeClr val="accent4"/>
                          </a:solidFill>
                        </a:rPr>
                        <a:t> </a:t>
                      </a:r>
                      <a:r>
                        <a:rPr lang="en-GB" sz="700" dirty="0">
                          <a:solidFill>
                            <a:srgbClr val="00B050"/>
                          </a:solidFill>
                        </a:rPr>
                        <a:t>Low Infra 1; Low Infra 2; Low Infra 6</a:t>
                      </a:r>
                    </a:p>
                  </a:txBody>
                  <a:tcPr/>
                </a:tc>
                <a:tc>
                  <a:txBody>
                    <a:bodyPr/>
                    <a:lstStyle/>
                    <a:p>
                      <a:pPr marL="0" indent="0">
                        <a:buFont typeface="Arial" panose="020B0604020202020204" pitchFamily="34" charset="0"/>
                        <a:buNone/>
                      </a:pPr>
                      <a:r>
                        <a:rPr lang="en-GB" sz="700" dirty="0">
                          <a:solidFill>
                            <a:srgbClr val="0070C0"/>
                          </a:solidFill>
                        </a:rPr>
                        <a:t>Mid B2; </a:t>
                      </a:r>
                    </a:p>
                  </a:txBody>
                  <a:tcPr/>
                </a:tc>
                <a:tc>
                  <a:txBody>
                    <a:bodyPr/>
                    <a:lstStyle/>
                    <a:p>
                      <a:pPr marL="0" indent="0">
                        <a:buFont typeface="Arial" panose="020B0604020202020204" pitchFamily="34" charset="0"/>
                        <a:buNone/>
                      </a:pPr>
                      <a:r>
                        <a:rPr lang="en-GB" sz="700" dirty="0"/>
                        <a:t>Mid Infra 1;</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700" dirty="0"/>
                        <a:t>Mid Infra 2; Mid Infra 3; </a:t>
                      </a:r>
                      <a:r>
                        <a:rPr lang="en-GB" sz="700" dirty="0">
                          <a:solidFill>
                            <a:srgbClr val="FFFF00"/>
                          </a:solidFill>
                        </a:rPr>
                        <a:t>Mid Infra 5; </a:t>
                      </a:r>
                      <a:r>
                        <a:rPr lang="en-GB" sz="700" dirty="0"/>
                        <a:t>Mid Infra 6; </a:t>
                      </a:r>
                      <a:r>
                        <a:rPr lang="en-GB" sz="700" dirty="0">
                          <a:solidFill>
                            <a:srgbClr val="0070C0"/>
                          </a:solidFill>
                        </a:rPr>
                        <a:t>Mid Dish Structure;  Mid B1; Mid B5; Mid </a:t>
                      </a:r>
                      <a:r>
                        <a:rPr lang="en-GB" sz="700" dirty="0" err="1">
                          <a:solidFill>
                            <a:srgbClr val="0070C0"/>
                          </a:solidFill>
                        </a:rPr>
                        <a:t>Cryo</a:t>
                      </a:r>
                      <a:r>
                        <a:rPr lang="en-GB" sz="700" dirty="0">
                          <a:solidFill>
                            <a:srgbClr val="0070C0"/>
                          </a:solidFill>
                        </a:rPr>
                        <a:t>; Mid SPF Services; </a:t>
                      </a:r>
                      <a:r>
                        <a:rPr lang="en-GB" sz="700" dirty="0">
                          <a:solidFill>
                            <a:srgbClr val="FF0000"/>
                          </a:solidFill>
                        </a:rPr>
                        <a:t>Mid SPFRx;  </a:t>
                      </a:r>
                      <a:r>
                        <a:rPr lang="en-GB" sz="700" dirty="0">
                          <a:solidFill>
                            <a:schemeClr val="accent2"/>
                          </a:solidFill>
                        </a:rPr>
                        <a:t>MeerKAT Integration; </a:t>
                      </a:r>
                      <a:r>
                        <a:rPr lang="en-GB" sz="700" dirty="0">
                          <a:solidFill>
                            <a:srgbClr val="FF0000"/>
                          </a:solidFill>
                        </a:rPr>
                        <a:t>Mid &amp; Low Clocks; Mid Timing</a:t>
                      </a:r>
                      <a:r>
                        <a:rPr lang="en-GB" sz="700" dirty="0"/>
                        <a:t>;</a:t>
                      </a:r>
                      <a:r>
                        <a:rPr lang="en-GB" sz="700" dirty="0">
                          <a:solidFill>
                            <a:srgbClr val="00B050"/>
                          </a:solidFill>
                        </a:rPr>
                        <a:t>; Low Infra 3; Low Infra 5; Low Station Dep.; Low Antenna Ass.; Low </a:t>
                      </a:r>
                      <a:r>
                        <a:rPr lang="en-GB" sz="700" dirty="0" err="1">
                          <a:solidFill>
                            <a:srgbClr val="00B050"/>
                          </a:solidFill>
                        </a:rPr>
                        <a:t>PaSD</a:t>
                      </a:r>
                      <a:r>
                        <a:rPr lang="en-GB" sz="700" dirty="0">
                          <a:solidFill>
                            <a:srgbClr val="00B050"/>
                          </a:solidFill>
                        </a:rPr>
                        <a:t>; </a:t>
                      </a:r>
                      <a:r>
                        <a:rPr lang="en-GB" sz="700" dirty="0">
                          <a:solidFill>
                            <a:srgbClr val="FF33CC"/>
                          </a:solidFill>
                        </a:rPr>
                        <a:t>Low SPS; Low Timing; Low CSP; </a:t>
                      </a:r>
                      <a:r>
                        <a:rPr lang="en-GB" sz="700" dirty="0">
                          <a:solidFill>
                            <a:schemeClr val="bg1">
                              <a:lumMod val="50000"/>
                            </a:schemeClr>
                          </a:solidFill>
                        </a:rPr>
                        <a:t>Low S-AIV; </a:t>
                      </a:r>
                      <a:r>
                        <a:rPr lang="en-GB" sz="700" dirty="0">
                          <a:solidFill>
                            <a:srgbClr val="FFFF00"/>
                          </a:solidFill>
                        </a:rPr>
                        <a:t>Low PPA; </a:t>
                      </a:r>
                      <a:r>
                        <a:rPr lang="en-GB" sz="700" dirty="0">
                          <a:solidFill>
                            <a:srgbClr val="7030A0"/>
                          </a:solidFill>
                        </a:rPr>
                        <a:t>Low SPC</a:t>
                      </a:r>
                      <a:endParaRPr lang="en-GB" sz="700" dirty="0">
                        <a:solidFill>
                          <a:srgbClr val="FFFF00"/>
                        </a:solidFill>
                      </a:endParaRPr>
                    </a:p>
                  </a:txBody>
                  <a:tcPr/>
                </a:tc>
                <a:tc>
                  <a:txBody>
                    <a:bodyPr/>
                    <a:lstStyle/>
                    <a:p>
                      <a:pPr marL="0" indent="0">
                        <a:buFont typeface="Arial" panose="020B0604020202020204" pitchFamily="34" charset="0"/>
                        <a:buNone/>
                      </a:pPr>
                      <a:r>
                        <a:rPr lang="en-GB" sz="700" dirty="0">
                          <a:solidFill>
                            <a:srgbClr val="7030A0"/>
                          </a:solidFill>
                        </a:rPr>
                        <a:t>Low CPF; Mid Networks; Mid CPF; Low Networks; Mid SPC (2024)</a:t>
                      </a:r>
                    </a:p>
                  </a:txBody>
                  <a:tcPr/>
                </a:tc>
                <a:extLst>
                  <a:ext uri="{0D108BD9-81ED-4DB2-BD59-A6C34878D82A}">
                    <a16:rowId xmlns:a16="http://schemas.microsoft.com/office/drawing/2014/main" val="2733557109"/>
                  </a:ext>
                </a:extLst>
              </a:tr>
            </a:tbl>
          </a:graphicData>
        </a:graphic>
      </p:graphicFrame>
      <p:sp>
        <p:nvSpPr>
          <p:cNvPr id="5" name="TextBox 4">
            <a:extLst>
              <a:ext uri="{FF2B5EF4-FFF2-40B4-BE49-F238E27FC236}">
                <a16:creationId xmlns:a16="http://schemas.microsoft.com/office/drawing/2014/main" id="{FE8AEC47-1006-6542-944A-D1EC789FCEB2}"/>
              </a:ext>
            </a:extLst>
          </p:cNvPr>
          <p:cNvSpPr txBox="1"/>
          <p:nvPr/>
        </p:nvSpPr>
        <p:spPr>
          <a:xfrm>
            <a:off x="838781" y="4264880"/>
            <a:ext cx="1314784" cy="2146742"/>
          </a:xfrm>
          <a:prstGeom prst="rect">
            <a:avLst/>
          </a:prstGeom>
          <a:solidFill>
            <a:schemeClr val="bg1"/>
          </a:solidFill>
          <a:ln w="19050">
            <a:solidFill>
              <a:schemeClr val="accent1"/>
            </a:solidFill>
          </a:ln>
        </p:spPr>
        <p:txBody>
          <a:bodyPr wrap="none" rtlCol="0">
            <a:spAutoFit/>
          </a:bodyPr>
          <a:lstStyle/>
          <a:p>
            <a:r>
              <a:rPr lang="en-GB" dirty="0"/>
              <a:t>KEY:</a:t>
            </a:r>
          </a:p>
          <a:p>
            <a:r>
              <a:rPr lang="en-GB" sz="1050" dirty="0"/>
              <a:t>Ben = red</a:t>
            </a:r>
          </a:p>
          <a:p>
            <a:r>
              <a:rPr lang="en-GB" sz="1050" dirty="0"/>
              <a:t>André = gold</a:t>
            </a:r>
          </a:p>
          <a:p>
            <a:r>
              <a:rPr lang="en-GB" sz="1050" dirty="0"/>
              <a:t>Maurizio = brown</a:t>
            </a:r>
          </a:p>
          <a:p>
            <a:r>
              <a:rPr lang="en-GB" sz="1050" dirty="0"/>
              <a:t>Du Bruyn = black</a:t>
            </a:r>
          </a:p>
          <a:p>
            <a:r>
              <a:rPr lang="en-GB" sz="1050" dirty="0"/>
              <a:t>Mark = blue</a:t>
            </a:r>
          </a:p>
          <a:p>
            <a:r>
              <a:rPr lang="en-GB" sz="1050" dirty="0"/>
              <a:t>David = green</a:t>
            </a:r>
          </a:p>
          <a:p>
            <a:r>
              <a:rPr lang="en-GB" sz="1050" dirty="0"/>
              <a:t>Peter = orange</a:t>
            </a:r>
          </a:p>
          <a:p>
            <a:r>
              <a:rPr lang="en-GB" sz="1050" dirty="0"/>
              <a:t>Jacque = pink</a:t>
            </a:r>
          </a:p>
          <a:p>
            <a:r>
              <a:rPr lang="en-GB" sz="1050" dirty="0"/>
              <a:t>Jill = purple</a:t>
            </a:r>
          </a:p>
          <a:p>
            <a:r>
              <a:rPr lang="en-GB" sz="1050" dirty="0" err="1"/>
              <a:t>Adriaan</a:t>
            </a:r>
            <a:r>
              <a:rPr lang="en-GB" sz="1050" dirty="0"/>
              <a:t> = yellow</a:t>
            </a:r>
          </a:p>
          <a:p>
            <a:r>
              <a:rPr lang="en-GB" sz="1050" dirty="0"/>
              <a:t>Unassigned = grey</a:t>
            </a:r>
          </a:p>
        </p:txBody>
      </p:sp>
    </p:spTree>
    <p:extLst>
      <p:ext uri="{BB962C8B-B14F-4D97-AF65-F5344CB8AC3E}">
        <p14:creationId xmlns:p14="http://schemas.microsoft.com/office/powerpoint/2010/main" val="11104462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KA_PowerPoint Template Update 150dpi">
  <a:themeElements>
    <a:clrScheme name="SKA theme">
      <a:dk1>
        <a:sysClr val="windowText" lastClr="000000"/>
      </a:dk1>
      <a:lt1>
        <a:sysClr val="window" lastClr="FFFFFF"/>
      </a:lt1>
      <a:dk2>
        <a:srgbClr val="00688A"/>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KA_PowerPoint Template Update 150dp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KA_PowerPoint Template Update-jan2016[1] (Read-Only)" id="{D3FBC1F7-B323-5E44-9119-325B241C6368}" vid="{5C4FE7F7-09C6-E147-AAF2-DB235A21B356}"/>
    </a:ext>
  </a:extLst>
</a:theme>
</file>

<file path=ppt/theme/theme6.xml><?xml version="1.0" encoding="utf-8"?>
<a:theme xmlns:a="http://schemas.openxmlformats.org/drawingml/2006/main" name="2_SKA_July2016">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A_PowerPoint Template Update-Apr 2016" id="{149164C9-879F-3944-A3DD-C03443A58FA3}" vid="{C35DDB95-CF81-5B41-B79F-A87EAFFE404E}"/>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47520</TotalTime>
  <Words>1365</Words>
  <Application>Microsoft Macintosh PowerPoint</Application>
  <PresentationFormat>On-screen Show (4:3)</PresentationFormat>
  <Paragraphs>192</Paragraphs>
  <Slides>20</Slides>
  <Notes>4</Notes>
  <HiddenSlides>0</HiddenSlides>
  <MMClips>0</MMClips>
  <ScaleCrop>false</ScaleCrop>
  <HeadingPairs>
    <vt:vector size="6" baseType="variant">
      <vt:variant>
        <vt:lpstr>Fonts Used</vt:lpstr>
      </vt:variant>
      <vt:variant>
        <vt:i4>2</vt:i4>
      </vt:variant>
      <vt:variant>
        <vt:lpstr>Theme</vt:lpstr>
      </vt:variant>
      <vt:variant>
        <vt:i4>7</vt:i4>
      </vt:variant>
      <vt:variant>
        <vt:lpstr>Slide Titles</vt:lpstr>
      </vt:variant>
      <vt:variant>
        <vt:i4>20</vt:i4>
      </vt:variant>
    </vt:vector>
  </HeadingPairs>
  <TitlesOfParts>
    <vt:vector size="29" baseType="lpstr">
      <vt:lpstr>Arial</vt:lpstr>
      <vt:lpstr>Calibri</vt:lpstr>
      <vt:lpstr>Custom Design</vt:lpstr>
      <vt:lpstr>2_Custom Design</vt:lpstr>
      <vt:lpstr>SKA_PowerPoint Template Update 150dpi</vt:lpstr>
      <vt:lpstr>1_Custom Design</vt:lpstr>
      <vt:lpstr>1_SKA_PowerPoint Template Update 150dpi</vt:lpstr>
      <vt:lpstr>2_SKA_July2016</vt:lpstr>
      <vt:lpstr>3_Custom Design</vt:lpstr>
      <vt:lpstr>PowerPoint Presentation</vt:lpstr>
      <vt:lpstr>SKA Update</vt:lpstr>
      <vt:lpstr>SKAO Membership </vt:lpstr>
      <vt:lpstr>SKAO Membership </vt:lpstr>
      <vt:lpstr>SKA Organisation to Observatory Transition </vt:lpstr>
      <vt:lpstr>SKA Construction Readiness</vt:lpstr>
      <vt:lpstr>SKA Construction Readiness</vt:lpstr>
      <vt:lpstr>SKA Construction Readiness</vt:lpstr>
      <vt:lpstr>SKA Contract Preparation</vt:lpstr>
      <vt:lpstr>SKA Construction Contract Preparation</vt:lpstr>
      <vt:lpstr>SKA Ops AU/ZA staffing</vt:lpstr>
      <vt:lpstr>AU/ZA Host country facilities</vt:lpstr>
      <vt:lpstr>PowerPoint Presentation</vt:lpstr>
      <vt:lpstr>PowerPoint Presentation</vt:lpstr>
      <vt:lpstr>PowerPoint Presentation</vt:lpstr>
      <vt:lpstr>AU/ZA Power procurement</vt:lpstr>
      <vt:lpstr>PowerPoint Presentation</vt:lpstr>
      <vt:lpstr>PowerPoint Presentation</vt:lpstr>
      <vt:lpstr>Ops SRC Network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Footitt</dc:creator>
  <cp:lastModifiedBy>Diamond, Phil</cp:lastModifiedBy>
  <cp:revision>926</cp:revision>
  <cp:lastPrinted>2017-06-06T09:19:05Z</cp:lastPrinted>
  <dcterms:created xsi:type="dcterms:W3CDTF">2014-02-11T10:41:18Z</dcterms:created>
  <dcterms:modified xsi:type="dcterms:W3CDTF">2021-03-04T17:17:07Z</dcterms:modified>
</cp:coreProperties>
</file>